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9C831BD-D625-48AD-A669-9932CFD6D007}" type="datetimeFigureOut">
              <a:rPr lang="en-US" smtClean="0"/>
              <a:pPr/>
              <a:t>8/26/2023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24FDE-D6E1-45B6-93AE-D4720B81C81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C831BD-D625-48AD-A669-9932CFD6D007}" type="datetimeFigureOut">
              <a:rPr lang="en-US" smtClean="0"/>
              <a:pPr/>
              <a:t>8/26/2023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24FDE-D6E1-45B6-93AE-D4720B81C81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C831BD-D625-48AD-A669-9932CFD6D007}" type="datetimeFigureOut">
              <a:rPr lang="en-US" smtClean="0"/>
              <a:pPr/>
              <a:t>8/26/2023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24FDE-D6E1-45B6-93AE-D4720B81C81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C831BD-D625-48AD-A669-9932CFD6D007}" type="datetimeFigureOut">
              <a:rPr lang="en-US" smtClean="0"/>
              <a:pPr/>
              <a:t>8/26/2023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24FDE-D6E1-45B6-93AE-D4720B81C81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C831BD-D625-48AD-A669-9932CFD6D007}" type="datetimeFigureOut">
              <a:rPr lang="en-US" smtClean="0"/>
              <a:pPr/>
              <a:t>8/26/2023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24FDE-D6E1-45B6-93AE-D4720B81C81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9C831BD-D625-48AD-A669-9932CFD6D007}" type="datetimeFigureOut">
              <a:rPr lang="en-US" smtClean="0"/>
              <a:pPr/>
              <a:t>8/26/2023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F24FDE-D6E1-45B6-93AE-D4720B81C81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9C831BD-D625-48AD-A669-9932CFD6D007}" type="datetimeFigureOut">
              <a:rPr lang="en-US" smtClean="0"/>
              <a:pPr/>
              <a:t>8/26/2023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F24FDE-D6E1-45B6-93AE-D4720B81C81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9C831BD-D625-48AD-A669-9932CFD6D007}" type="datetimeFigureOut">
              <a:rPr lang="en-US" smtClean="0"/>
              <a:pPr/>
              <a:t>8/26/2023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F24FDE-D6E1-45B6-93AE-D4720B81C81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C831BD-D625-48AD-A669-9932CFD6D007}" type="datetimeFigureOut">
              <a:rPr lang="en-US" smtClean="0"/>
              <a:pPr/>
              <a:t>8/26/2023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F24FDE-D6E1-45B6-93AE-D4720B81C81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C831BD-D625-48AD-A669-9932CFD6D007}" type="datetimeFigureOut">
              <a:rPr lang="en-US" smtClean="0"/>
              <a:pPr/>
              <a:t>8/26/2023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F24FDE-D6E1-45B6-93AE-D4720B81C81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C831BD-D625-48AD-A669-9932CFD6D007}" type="datetimeFigureOut">
              <a:rPr lang="en-US" smtClean="0"/>
              <a:pPr/>
              <a:t>8/26/2023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F24FDE-D6E1-45B6-93AE-D4720B81C81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C831BD-D625-48AD-A669-9932CFD6D007}" type="datetimeFigureOut">
              <a:rPr lang="en-US" smtClean="0"/>
              <a:pPr/>
              <a:t>8/26/2023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F24FDE-D6E1-45B6-93AE-D4720B81C81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Weber’s approach on Stratification (Introduction)</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a:t>Max Weber formed a three-component theory of stratification in which social difference is determined by class, </a:t>
            </a:r>
            <a:r>
              <a:rPr lang="en-US" dirty="0" smtClean="0"/>
              <a:t>status, </a:t>
            </a:r>
            <a:r>
              <a:rPr lang="en-US" dirty="0"/>
              <a:t>and power</a:t>
            </a:r>
          </a:p>
          <a:p>
            <a:r>
              <a:rPr lang="en-US" b="1" dirty="0"/>
              <a:t>Key Points</a:t>
            </a:r>
          </a:p>
          <a:p>
            <a:r>
              <a:rPr lang="en-US" dirty="0"/>
              <a:t>Class is a person’s economic position, based on birth and individual achievement.</a:t>
            </a:r>
          </a:p>
          <a:p>
            <a:r>
              <a:rPr lang="en-US" dirty="0" smtClean="0"/>
              <a:t>Status is </a:t>
            </a:r>
            <a:r>
              <a:rPr lang="en-US" dirty="0"/>
              <a:t>one’s social </a:t>
            </a:r>
            <a:r>
              <a:rPr lang="en-US" dirty="0" smtClean="0"/>
              <a:t>prestige or </a:t>
            </a:r>
            <a:r>
              <a:rPr lang="en-US" dirty="0"/>
              <a:t>honor, which may or may not be influenced by class.</a:t>
            </a:r>
          </a:p>
          <a:p>
            <a:r>
              <a:rPr lang="en-US" dirty="0" smtClean="0"/>
              <a:t>Power is </a:t>
            </a:r>
            <a:r>
              <a:rPr lang="en-US" dirty="0"/>
              <a:t>one’s ability to get one’s way despite the resistance of others</a:t>
            </a:r>
            <a:r>
              <a:rPr lang="en-US" dirty="0" smtClean="0"/>
              <a:t>.</a:t>
            </a:r>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85728"/>
          </a:xfrm>
        </p:spPr>
        <p:txBody>
          <a:bodyPr>
            <a:normAutofit fontScale="90000"/>
          </a:bodyPr>
          <a:lstStyle/>
          <a:p>
            <a:r>
              <a:rPr lang="en-US" dirty="0" smtClean="0"/>
              <a:t>Continued….</a:t>
            </a:r>
            <a:endParaRPr lang="en-US" dirty="0"/>
          </a:p>
        </p:txBody>
      </p:sp>
      <p:sp>
        <p:nvSpPr>
          <p:cNvPr id="3" name="Content Placeholder 2"/>
          <p:cNvSpPr>
            <a:spLocks noGrp="1"/>
          </p:cNvSpPr>
          <p:nvPr>
            <p:ph idx="1"/>
          </p:nvPr>
        </p:nvSpPr>
        <p:spPr>
          <a:xfrm>
            <a:off x="0" y="500042"/>
            <a:ext cx="9144000" cy="6357958"/>
          </a:xfrm>
        </p:spPr>
        <p:txBody>
          <a:bodyPr>
            <a:normAutofit lnSpcReduction="10000"/>
          </a:bodyPr>
          <a:lstStyle/>
          <a:p>
            <a:r>
              <a:rPr lang="en-US" dirty="0"/>
              <a:t>Max Weber was strongly influenced by Marx’s ideas, but rejected the possibility of effective communism, arguing that it would require an even greater level of detrimental social </a:t>
            </a:r>
            <a:r>
              <a:rPr lang="en-US" dirty="0" smtClean="0"/>
              <a:t>control and </a:t>
            </a:r>
            <a:r>
              <a:rPr lang="en-US" dirty="0"/>
              <a:t>bureaucratization than capitalist </a:t>
            </a:r>
            <a:r>
              <a:rPr lang="en-US" dirty="0" smtClean="0"/>
              <a:t>society.</a:t>
            </a:r>
          </a:p>
          <a:p>
            <a:r>
              <a:rPr lang="en-US" dirty="0"/>
              <a:t>Weber criticized the dialectical presumption of </a:t>
            </a:r>
            <a:r>
              <a:rPr lang="en-US" dirty="0" smtClean="0"/>
              <a:t>proletariat revolt</a:t>
            </a:r>
            <a:r>
              <a:rPr lang="en-US" dirty="0"/>
              <a:t>, believing it to be unlikely. </a:t>
            </a:r>
            <a:endParaRPr lang="en-US" dirty="0" smtClean="0"/>
          </a:p>
          <a:p>
            <a:r>
              <a:rPr lang="en-US" dirty="0"/>
              <a:t>Instead, he developed the three-component theory of stratification and the concept of life </a:t>
            </a:r>
            <a:r>
              <a:rPr lang="en-US" dirty="0" smtClean="0"/>
              <a:t>chances.</a:t>
            </a:r>
            <a:endParaRPr lang="en-US" dirty="0"/>
          </a:p>
          <a:p>
            <a:r>
              <a:rPr lang="en-US" dirty="0" smtClean="0"/>
              <a:t>Weber </a:t>
            </a:r>
            <a:r>
              <a:rPr lang="en-US" dirty="0"/>
              <a:t>supposed there were more class divisions than Marx suggested, taking different concepts from both functionalist and Marxist theories to create his own system.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28604"/>
          </a:xfrm>
        </p:spPr>
        <p:txBody>
          <a:bodyPr>
            <a:normAutofit fontScale="90000"/>
          </a:bodyPr>
          <a:lstStyle/>
          <a:p>
            <a:r>
              <a:rPr lang="en-US" dirty="0" smtClean="0"/>
              <a:t>Continued….</a:t>
            </a:r>
            <a:endParaRPr lang="en-US" dirty="0"/>
          </a:p>
        </p:txBody>
      </p:sp>
      <p:sp>
        <p:nvSpPr>
          <p:cNvPr id="3" name="Content Placeholder 2"/>
          <p:cNvSpPr>
            <a:spLocks noGrp="1"/>
          </p:cNvSpPr>
          <p:nvPr>
            <p:ph idx="1"/>
          </p:nvPr>
        </p:nvSpPr>
        <p:spPr>
          <a:xfrm>
            <a:off x="0" y="571480"/>
            <a:ext cx="9144000" cy="6286520"/>
          </a:xfrm>
        </p:spPr>
        <p:txBody>
          <a:bodyPr>
            <a:normAutofit fontScale="92500" lnSpcReduction="10000"/>
          </a:bodyPr>
          <a:lstStyle/>
          <a:p>
            <a:r>
              <a:rPr lang="en-US" dirty="0"/>
              <a:t>Weber claimed there are four main classes: the upper class, the white-collar workers, the petite bourgeoisie, and the manual working class. </a:t>
            </a:r>
            <a:endParaRPr lang="en-US" dirty="0" smtClean="0"/>
          </a:p>
          <a:p>
            <a:r>
              <a:rPr lang="en-US" dirty="0" smtClean="0"/>
              <a:t>Working half a century later than Marx, Weber derived many of his key concepts on social stratification by examining the social structure of Germany</a:t>
            </a:r>
            <a:r>
              <a:rPr lang="en-US" dirty="0" smtClean="0"/>
              <a:t>.</a:t>
            </a:r>
          </a:p>
          <a:p>
            <a:r>
              <a:rPr lang="en-US" dirty="0" smtClean="0"/>
              <a:t>Weber examined how many members of the aristocracy lacked economic wealth, yet had strong political </a:t>
            </a:r>
            <a:r>
              <a:rPr lang="en-US" dirty="0" smtClean="0"/>
              <a:t>power.</a:t>
            </a:r>
            <a:endParaRPr lang="en-US" dirty="0" smtClean="0"/>
          </a:p>
          <a:p>
            <a:r>
              <a:rPr lang="en-US" dirty="0" smtClean="0"/>
              <a:t>He </a:t>
            </a:r>
            <a:r>
              <a:rPr lang="en-US" dirty="0" smtClean="0"/>
              <a:t>noted that, contrary to Marx’s theories, stratification was based on more than ownership of capital. Many wealthy families lacked </a:t>
            </a:r>
            <a:r>
              <a:rPr lang="en-US" dirty="0" smtClean="0"/>
              <a:t>prestige and</a:t>
            </a:r>
            <a:r>
              <a:rPr lang="en-US" dirty="0" smtClean="0"/>
              <a:t> </a:t>
            </a:r>
            <a:r>
              <a:rPr lang="en-US" dirty="0" smtClean="0"/>
              <a:t>power. For </a:t>
            </a:r>
            <a:r>
              <a:rPr lang="en-US" dirty="0" smtClean="0"/>
              <a:t>example, because they were Jewish.</a:t>
            </a: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lstStyle/>
          <a:p>
            <a:r>
              <a:rPr lang="en-US" dirty="0" smtClean="0"/>
              <a:t>Weber introduced three independent factors that form his theory of stratification hierarchy: class, </a:t>
            </a:r>
            <a:r>
              <a:rPr lang="en-US" dirty="0" smtClean="0"/>
              <a:t>status and</a:t>
            </a:r>
            <a:r>
              <a:rPr lang="en-US" dirty="0" smtClean="0"/>
              <a:t> power</a:t>
            </a:r>
          </a:p>
          <a:p>
            <a:r>
              <a:rPr lang="en-US" dirty="0" smtClean="0"/>
              <a:t>He </a:t>
            </a:r>
            <a:r>
              <a:rPr lang="en-US" dirty="0" smtClean="0"/>
              <a:t>treated these as separate but related sources of </a:t>
            </a:r>
            <a:r>
              <a:rPr lang="en-US" dirty="0" smtClean="0"/>
              <a:t>power each </a:t>
            </a:r>
            <a:r>
              <a:rPr lang="en-US" dirty="0" smtClean="0"/>
              <a:t>with different effects on social action</a:t>
            </a:r>
            <a:r>
              <a:rPr lang="en-US" dirty="0" smtClean="0"/>
              <a:t>.</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p:spPr>
        <p:txBody>
          <a:bodyPr>
            <a:normAutofit fontScale="90000"/>
          </a:bodyPr>
          <a:lstStyle/>
          <a:p>
            <a:r>
              <a:rPr lang="en-US" b="1" dirty="0" smtClean="0"/>
              <a:t>Three Sources of Power</a:t>
            </a:r>
            <a:br>
              <a:rPr lang="en-US" b="1" dirty="0" smtClean="0"/>
            </a:b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Class is a person’s economic position in a </a:t>
            </a:r>
            <a:r>
              <a:rPr lang="en-US" dirty="0" smtClean="0"/>
              <a:t>society, </a:t>
            </a:r>
            <a:r>
              <a:rPr lang="en-US" dirty="0" smtClean="0"/>
              <a:t>based on birth and individual achievement. Weber differs from Marx in that he did not see this as the supreme factor in stratification. Weber noted that managers of corporations or industries control firms they do not own; Marx would have placed such a person in the </a:t>
            </a:r>
            <a:r>
              <a:rPr lang="en-US" dirty="0" smtClean="0"/>
              <a:t>proletariat.</a:t>
            </a:r>
          </a:p>
          <a:p>
            <a:r>
              <a:rPr lang="en-US" dirty="0" smtClean="0"/>
              <a:t>Status refers </a:t>
            </a:r>
            <a:r>
              <a:rPr lang="en-US" dirty="0" smtClean="0"/>
              <a:t>to a person’s</a:t>
            </a:r>
            <a:r>
              <a:rPr lang="en-US" smtClean="0"/>
              <a:t> </a:t>
            </a:r>
            <a:r>
              <a:rPr lang="en-US" smtClean="0"/>
              <a:t>prestige , </a:t>
            </a:r>
            <a:r>
              <a:rPr lang="en-US" dirty="0" smtClean="0"/>
              <a:t>social honor, or popularity in a society</a:t>
            </a:r>
          </a:p>
          <a:p>
            <a:r>
              <a:rPr lang="en-US" dirty="0" smtClean="0"/>
              <a:t>. Weber noted that political power</a:t>
            </a:r>
          </a:p>
          <a:p>
            <a:r>
              <a:rPr lang="en-US" dirty="0" smtClean="0"/>
              <a:t> was not rooted solely in capital value, but also in one’s individual status</a:t>
            </a:r>
          </a:p>
          <a:p>
            <a:r>
              <a:rPr lang="en-US" dirty="0" smtClean="0"/>
              <a:t>. Poets or saints, for example, can possess immense influence on society</a:t>
            </a:r>
          </a:p>
          <a:p>
            <a:r>
              <a:rPr lang="en-US" dirty="0" smtClean="0"/>
              <a:t>, often with little economic worth.</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111</Words>
  <Application>Microsoft Office PowerPoint</Application>
  <PresentationFormat>On-screen Show (4:3)</PresentationFormat>
  <Paragraphs>27</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Weber’s approach on Stratification (Introduction)</vt:lpstr>
      <vt:lpstr>Introduction</vt:lpstr>
      <vt:lpstr>Continued….</vt:lpstr>
      <vt:lpstr>Continued….</vt:lpstr>
      <vt:lpstr>Continued…</vt:lpstr>
      <vt:lpstr>Three Sources of Power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Weber’s approach on Stratification (Introduction)</dc:title>
  <dc:creator>trinayantalukdar007@gmail.com</dc:creator>
  <cp:lastModifiedBy>trinayantalukdar007@gmail.com</cp:lastModifiedBy>
  <cp:revision>2</cp:revision>
  <dcterms:created xsi:type="dcterms:W3CDTF">2023-08-25T05:09:16Z</dcterms:created>
  <dcterms:modified xsi:type="dcterms:W3CDTF">2023-08-26T07:35:12Z</dcterms:modified>
</cp:coreProperties>
</file>