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399049-E117-46E1-8B2D-1A0F486DF16C}"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99049-E117-46E1-8B2D-1A0F486DF16C}"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99049-E117-46E1-8B2D-1A0F486DF16C}"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399049-E117-46E1-8B2D-1A0F486DF16C}"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399049-E117-46E1-8B2D-1A0F486DF16C}"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399049-E117-46E1-8B2D-1A0F486DF16C}"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399049-E117-46E1-8B2D-1A0F486DF16C}" type="datetimeFigureOut">
              <a:rPr lang="en-US" smtClean="0"/>
              <a:t>8/17/2023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399049-E117-46E1-8B2D-1A0F486DF16C}" type="datetimeFigureOut">
              <a:rPr lang="en-US" smtClean="0"/>
              <a:t>8/17/2023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399049-E117-46E1-8B2D-1A0F486DF16C}" type="datetimeFigureOut">
              <a:rPr lang="en-US" smtClean="0"/>
              <a:t>8/17/2023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99049-E117-46E1-8B2D-1A0F486DF16C}"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99049-E117-46E1-8B2D-1A0F486DF16C}"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D1ACA1-DF7A-4688-80DF-8D614524A6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99049-E117-46E1-8B2D-1A0F486DF16C}" type="datetimeFigureOut">
              <a:rPr lang="en-US" smtClean="0"/>
              <a:t>8/17/2023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D1ACA1-DF7A-4688-80DF-8D614524A6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pp.studysmarter.de/link-to?studyset=8932175&amp;summary=54682961&amp;language=en&amp;amp_device_id=wlUudLoo0FPOExJ63GxSQ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pp.studysmarter.de/link-to?studyset=8932188&amp;summary=54682998&amp;language=en&amp;amp_device_id=wlUudLoo0FPOExJ63GxSQ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Davis &amp; Moore theory on Social Stratification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85794"/>
          </a:xfrm>
        </p:spPr>
        <p:txBody>
          <a:bodyPr/>
          <a:lstStyle/>
          <a:p>
            <a:r>
              <a:rPr lang="en-US" dirty="0" smtClean="0"/>
              <a:t>Introduction</a:t>
            </a:r>
            <a:endParaRPr lang="en-US" dirty="0"/>
          </a:p>
        </p:txBody>
      </p:sp>
      <p:sp>
        <p:nvSpPr>
          <p:cNvPr id="3" name="Content Placeholder 2"/>
          <p:cNvSpPr>
            <a:spLocks noGrp="1"/>
          </p:cNvSpPr>
          <p:nvPr>
            <p:ph idx="1"/>
          </p:nvPr>
        </p:nvSpPr>
        <p:spPr>
          <a:xfrm>
            <a:off x="0" y="785794"/>
            <a:ext cx="9144000" cy="6072206"/>
          </a:xfrm>
        </p:spPr>
        <p:txBody>
          <a:bodyPr>
            <a:normAutofit fontScale="70000" lnSpcReduction="20000"/>
          </a:bodyPr>
          <a:lstStyle/>
          <a:p>
            <a:r>
              <a:rPr lang="en-US" dirty="0"/>
              <a:t>The Davis-Moore </a:t>
            </a:r>
            <a:r>
              <a:rPr lang="en-US" dirty="0" smtClean="0"/>
              <a:t>theory </a:t>
            </a:r>
            <a:r>
              <a:rPr lang="en-US" dirty="0"/>
              <a:t>was developed by Kingsley Davis and Wilbert E. Moore during their time at Princeton University. The paper it appeared in, </a:t>
            </a:r>
            <a:r>
              <a:rPr lang="en-US" i="1" dirty="0"/>
              <a:t>Some Principles of Stratification</a:t>
            </a:r>
            <a:r>
              <a:rPr lang="en-US" dirty="0"/>
              <a:t>, was published in 1945.</a:t>
            </a:r>
            <a:endParaRPr lang="en-US" dirty="0" smtClean="0"/>
          </a:p>
          <a:p>
            <a:r>
              <a:rPr lang="en-US" dirty="0" smtClean="0"/>
              <a:t>The</a:t>
            </a:r>
            <a:r>
              <a:rPr lang="en-US" dirty="0"/>
              <a:t> </a:t>
            </a:r>
            <a:r>
              <a:rPr lang="en-US" b="1" dirty="0" smtClean="0"/>
              <a:t>Davis-Moore Theory of Stratification</a:t>
            </a:r>
            <a:r>
              <a:rPr lang="en-US" b="1" dirty="0"/>
              <a:t> </a:t>
            </a:r>
            <a:r>
              <a:rPr lang="en-US" dirty="0" smtClean="0"/>
              <a:t>is </a:t>
            </a:r>
            <a:r>
              <a:rPr lang="en-US" dirty="0"/>
              <a:t>a theory that argues that </a:t>
            </a:r>
            <a:r>
              <a:rPr lang="en-US" dirty="0">
                <a:solidFill>
                  <a:srgbClr val="FF0000"/>
                </a:solidFill>
              </a:rPr>
              <a:t>social inequality </a:t>
            </a:r>
            <a:r>
              <a:rPr lang="en-US" dirty="0"/>
              <a:t>and </a:t>
            </a:r>
            <a:r>
              <a:rPr lang="en-US" dirty="0">
                <a:solidFill>
                  <a:srgbClr val="FF0000"/>
                </a:solidFill>
              </a:rPr>
              <a:t>stratification</a:t>
            </a:r>
            <a:r>
              <a:rPr lang="en-US" dirty="0"/>
              <a:t> are inevitable in every society, as they perform a beneficial function for society</a:t>
            </a:r>
            <a:r>
              <a:rPr lang="en-US" dirty="0" smtClean="0"/>
              <a:t>.</a:t>
            </a:r>
          </a:p>
          <a:p>
            <a:r>
              <a:rPr lang="as-IN" dirty="0" smtClean="0"/>
              <a:t>ডেভিছ-মূৰ স্তৰীয়কৰণ তত্ত্ব হৈছে এনে এক তত্ত্ব যিয়ে যুক্তি আগবঢ়ায় যে সামাজিক বৈষম্য আৰু স্তৰবিন্যাস প্ৰতিখন সমাজতে অনিবাৰ্য, কিয়নো ই সমাজৰ বাবে এক উপকাৰী কাম কৰে।</a:t>
            </a:r>
            <a:endParaRPr lang="en-US" dirty="0" smtClean="0"/>
          </a:p>
          <a:p>
            <a:r>
              <a:rPr lang="en-US" dirty="0"/>
              <a:t>It states that the role of social inequality is to motivate the most talented individuals to </a:t>
            </a:r>
            <a:r>
              <a:rPr lang="en-US" dirty="0" smtClean="0"/>
              <a:t>fulfill </a:t>
            </a:r>
            <a:r>
              <a:rPr lang="en-US" dirty="0"/>
              <a:t>the most necessary and complex tasks in wider society</a:t>
            </a:r>
            <a:r>
              <a:rPr lang="en-US" dirty="0" smtClean="0"/>
              <a:t>.</a:t>
            </a:r>
          </a:p>
          <a:p>
            <a:r>
              <a:rPr lang="as-IN" dirty="0" smtClean="0"/>
              <a:t>ইয়াত উল্লেখ কৰা হৈছে যে সামাজিক বৈষম্যৰ ভূমিকা হ’ল বহল সমাজৰ আটাইতকৈ প্ৰয়োজনীয় আৰু জটিল কামবোৰ সম্পূৰ্ণ কৰিবলৈ অতি প্ৰতিভাৱান ব্যক্তিক প্ৰেৰণা দিয়া।</a:t>
            </a:r>
            <a:endParaRPr lang="en-US" dirty="0" smtClean="0"/>
          </a:p>
          <a:p>
            <a:r>
              <a:rPr lang="en-US" dirty="0" smtClean="0"/>
              <a:t>They claimed that stratification was inevitable across all societies because of a ‘motivational problem’.</a:t>
            </a:r>
          </a:p>
          <a:p>
            <a:r>
              <a:rPr lang="as-IN" dirty="0" smtClean="0"/>
              <a:t>তেওঁলোকে দাবী কৰিছিল যে ‘প্ৰেৰণামূলক সমস্যা’ৰ বাবে সকলো সমাজতে </a:t>
            </a:r>
            <a:r>
              <a:rPr lang="as-IN" dirty="0" smtClean="0"/>
              <a:t>স্তৰীয়কৰণ</a:t>
            </a:r>
            <a:r>
              <a:rPr lang="as-IN" dirty="0" smtClean="0"/>
              <a:t> অনিবাৰ্য।</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Role </a:t>
            </a:r>
            <a:r>
              <a:rPr lang="en-US" b="1" dirty="0" smtClean="0"/>
              <a:t>allocation(</a:t>
            </a:r>
            <a:r>
              <a:rPr lang="as-IN" b="1" dirty="0" smtClean="0"/>
              <a:t>ভূমিকা আবণ্টন</a:t>
            </a:r>
            <a:r>
              <a:rPr lang="en-US" b="1" dirty="0" smtClean="0"/>
              <a:t>)</a:t>
            </a:r>
            <a:r>
              <a:rPr lang="en-US" b="1" dirty="0"/>
              <a:t/>
            </a:r>
            <a:br>
              <a:rPr lang="en-US" b="1" dirty="0"/>
            </a:br>
            <a:r>
              <a:rPr lang="en-US" b="1" dirty="0"/>
              <a:t/>
            </a:r>
            <a:br>
              <a:rPr lang="en-US" b="1" dirty="0"/>
            </a:br>
            <a:endParaRPr lang="en-US" dirty="0"/>
          </a:p>
        </p:txBody>
      </p:sp>
      <p:sp>
        <p:nvSpPr>
          <p:cNvPr id="3" name="Content Placeholder 2"/>
          <p:cNvSpPr>
            <a:spLocks noGrp="1"/>
          </p:cNvSpPr>
          <p:nvPr>
            <p:ph idx="1"/>
          </p:nvPr>
        </p:nvSpPr>
        <p:spPr>
          <a:xfrm>
            <a:off x="142844" y="571480"/>
            <a:ext cx="8858312" cy="6072230"/>
          </a:xfrm>
        </p:spPr>
        <p:txBody>
          <a:bodyPr>
            <a:normAutofit fontScale="70000" lnSpcReduction="20000"/>
          </a:bodyPr>
          <a:lstStyle/>
          <a:p>
            <a:r>
              <a:rPr lang="en-US" dirty="0"/>
              <a:t>They argued that certain roles in society were more important than </a:t>
            </a:r>
            <a:r>
              <a:rPr lang="en-US" dirty="0" smtClean="0"/>
              <a:t>others. </a:t>
            </a:r>
          </a:p>
          <a:p>
            <a:r>
              <a:rPr lang="as-IN" dirty="0" smtClean="0"/>
              <a:t>তেওঁলোকে যুক্তি দিছিল যে সমাজত কিছুমান ভূমিকা আনতকৈ অধিক গুৰুত্বপূৰ্ণ।</a:t>
            </a:r>
            <a:endParaRPr lang="en-US" dirty="0" smtClean="0"/>
          </a:p>
          <a:p>
            <a:r>
              <a:rPr lang="en-US" dirty="0" smtClean="0"/>
              <a:t>For </a:t>
            </a:r>
            <a:r>
              <a:rPr lang="en-US" dirty="0"/>
              <a:t>these crucial roles to be fulfilled in the best possible way, society needs to attract the most talented and qualified people for these jobs. </a:t>
            </a:r>
            <a:endParaRPr lang="en-US" dirty="0" smtClean="0"/>
          </a:p>
          <a:p>
            <a:r>
              <a:rPr lang="as-IN" dirty="0" smtClean="0"/>
              <a:t>এই গুৰুত্বপূৰ্ণ ভূমিকাসমূহ সম্ভৱপৰ উত্তম পদ্ধতিৰে পালন কৰিবলৈ হ’লে সমাজে এই চাকৰিসমূহৰ বাবে আটাইতকৈ প্ৰতিভাৱান আৰু যোগ্য লোকক আকৰ্ষণ কৰাটো প্ৰয়োজন।</a:t>
            </a:r>
            <a:endParaRPr lang="en-US" dirty="0" smtClean="0"/>
          </a:p>
          <a:p>
            <a:r>
              <a:rPr lang="en-US" dirty="0" smtClean="0"/>
              <a:t>These </a:t>
            </a:r>
            <a:r>
              <a:rPr lang="en-US" dirty="0"/>
              <a:t>people had to be naturally gifted in their tasks, and they had to complete extensive training for the roles</a:t>
            </a:r>
            <a:r>
              <a:rPr lang="en-US" dirty="0" smtClean="0"/>
              <a:t>.</a:t>
            </a:r>
          </a:p>
          <a:p>
            <a:r>
              <a:rPr lang="as-IN" dirty="0" smtClean="0"/>
              <a:t>এই মানুহবোৰ নিজৰ কামত স্বাভাৱিকতে মেধাৱী হ’ব লাগিছিল, আৰু ভূমিকাবোৰৰ বাবে তেওঁলোকে বিস্তৃত প্ৰশিক্ষণ সম্পূৰ্ণ কৰিব লাগিছিল।</a:t>
            </a:r>
            <a:endParaRPr lang="en-US" dirty="0"/>
          </a:p>
          <a:p>
            <a:r>
              <a:rPr lang="en-US" dirty="0"/>
              <a:t>Their natural talent and hard work should be </a:t>
            </a:r>
            <a:r>
              <a:rPr lang="en-US" b="1" dirty="0"/>
              <a:t>rewarded</a:t>
            </a:r>
            <a:r>
              <a:rPr lang="en-US" dirty="0"/>
              <a:t> by monetary rewards (represented through their salaries) and by </a:t>
            </a:r>
            <a:r>
              <a:rPr lang="en-US" b="1" dirty="0"/>
              <a:t>social status </a:t>
            </a:r>
            <a:r>
              <a:rPr lang="en-US" dirty="0"/>
              <a:t>(represented in their social standing</a:t>
            </a:r>
            <a:r>
              <a:rPr lang="en-US" dirty="0" smtClean="0"/>
              <a:t>).</a:t>
            </a:r>
          </a:p>
          <a:p>
            <a:r>
              <a:rPr lang="as-IN" dirty="0" smtClean="0"/>
              <a:t>তেওঁলোকৰ স্বাভাৱিক প্ৰতিভা আৰু কঠোৰ পৰিশ্ৰমৰ পুৰস্কাৰ আৰ্থিক পুৰস্কাৰৰ দ্বাৰা (তেওঁলোকৰ দৰমহাৰ জৰিয়তে প্ৰতিনিধিত্ব কৰা) আৰু সামাজিক মৰ্যাদাৰ দ্বাৰা (তেওঁলোকৰ সামাজিক অৱস্থানত প্ৰতিনিধিত্ব কৰা)।</a:t>
            </a:r>
            <a:endParaRPr lang="en-US"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Meritocracy</a:t>
            </a:r>
            <a:br>
              <a:rPr lang="en-US" b="1" dirty="0"/>
            </a:br>
            <a:endParaRPr lang="en-US" dirty="0"/>
          </a:p>
        </p:txBody>
      </p:sp>
      <p:sp>
        <p:nvSpPr>
          <p:cNvPr id="3" name="Content Placeholder 2"/>
          <p:cNvSpPr>
            <a:spLocks noGrp="1"/>
          </p:cNvSpPr>
          <p:nvPr>
            <p:ph idx="1"/>
          </p:nvPr>
        </p:nvSpPr>
        <p:spPr>
          <a:xfrm>
            <a:off x="0" y="928670"/>
            <a:ext cx="9144000" cy="5786478"/>
          </a:xfrm>
        </p:spPr>
        <p:txBody>
          <a:bodyPr>
            <a:normAutofit fontScale="77500" lnSpcReduction="20000"/>
          </a:bodyPr>
          <a:lstStyle/>
          <a:p>
            <a:r>
              <a:rPr lang="en-US" dirty="0"/>
              <a:t>Davis and Moore believed that </a:t>
            </a:r>
            <a:r>
              <a:rPr lang="en-US" b="1" dirty="0"/>
              <a:t>all </a:t>
            </a:r>
            <a:r>
              <a:rPr lang="en-US" dirty="0"/>
              <a:t>individuals had the same opportunities to exploit their talent, work hard, gain qualifications and end up in high-paying, high status positions</a:t>
            </a:r>
            <a:r>
              <a:rPr lang="en-US" dirty="0" smtClean="0"/>
              <a:t>.</a:t>
            </a:r>
          </a:p>
          <a:p>
            <a:r>
              <a:rPr lang="as-IN" dirty="0" smtClean="0"/>
              <a:t>ডেভিছ আৰু মূৰে বিশ্বাস কৰিছিল যে সকলো ব্যক্তিয়েই নিজৰ প্ৰতিভাক শোষণ কৰাৰ, কঠোৰ পৰিশ্ৰম কৰাৰ, অৰ্হতা লাভ কৰাৰ আৰু শেষত উচ্চ দৰমহা পোৱা, উচ্চ মৰ্যাদাৰ পদত একেধৰণৰ সুযোগ পায়।</a:t>
            </a:r>
            <a:endParaRPr lang="en-US" dirty="0"/>
          </a:p>
          <a:p>
            <a:r>
              <a:rPr lang="en-US" dirty="0"/>
              <a:t>They believed that education and wider society were both </a:t>
            </a:r>
            <a:r>
              <a:rPr lang="en-US" b="1" dirty="0"/>
              <a:t>meritocratic</a:t>
            </a:r>
            <a:r>
              <a:rPr lang="en-US" dirty="0"/>
              <a:t>. </a:t>
            </a:r>
            <a:endParaRPr lang="en-US" dirty="0" smtClean="0"/>
          </a:p>
          <a:p>
            <a:r>
              <a:rPr lang="as-IN" dirty="0" smtClean="0"/>
              <a:t>তেওঁলোকৰ মতে শিক্ষা আৰু বহল সমাজ দুয়োটা মেৰিট’ক্ৰেটিক।</a:t>
            </a:r>
            <a:endParaRPr lang="en-US" dirty="0" smtClean="0"/>
          </a:p>
          <a:p>
            <a:r>
              <a:rPr lang="en-US" dirty="0" smtClean="0"/>
              <a:t>The </a:t>
            </a:r>
            <a:r>
              <a:rPr lang="en-US" dirty="0"/>
              <a:t>hierarchy that would inevitably result from the differentiation between more important and less important jobs was based on </a:t>
            </a:r>
            <a:r>
              <a:rPr lang="en-US" b="1" dirty="0"/>
              <a:t>merit</a:t>
            </a:r>
            <a:r>
              <a:rPr lang="en-US" dirty="0"/>
              <a:t> rather than anything else, according to functionalists</a:t>
            </a:r>
            <a:r>
              <a:rPr lang="en-US" dirty="0" smtClean="0"/>
              <a:t>.</a:t>
            </a:r>
          </a:p>
          <a:p>
            <a:r>
              <a:rPr lang="as-IN" dirty="0" smtClean="0"/>
              <a:t>অধিক গুৰুত্বপূৰ্ণ আৰু কম গুৰুত্বপূৰ্ণ চাকৰিৰ মাজৰ পাৰ্থক্যৰ ফলত যি স্তৰবৃত্ত অনিবাৰ্যভাৱে হ’ব, সেয়া আছিল কাৰ্য্যকৰীতাবাদীসকলৰ মতে, আন সকলোতকৈ মেধাৰ ওপৰত ভিত্তি কৰি।</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Unequal </a:t>
            </a:r>
            <a:r>
              <a:rPr lang="en-US" b="1" dirty="0" smtClean="0"/>
              <a:t>rewards (</a:t>
            </a:r>
            <a:r>
              <a:rPr lang="as-IN" b="1" dirty="0" smtClean="0"/>
              <a:t>অসমান পুৰস্কাৰ</a:t>
            </a:r>
            <a:r>
              <a:rPr lang="en-US" b="1" dirty="0" smtClean="0"/>
              <a:t>)</a:t>
            </a:r>
            <a:r>
              <a:rPr lang="en-US" b="1" dirty="0"/>
              <a:t/>
            </a:r>
            <a:br>
              <a:rPr lang="en-US" b="1" dirty="0"/>
            </a:br>
            <a:endParaRPr lang="en-US" dirty="0"/>
          </a:p>
        </p:txBody>
      </p:sp>
      <p:sp>
        <p:nvSpPr>
          <p:cNvPr id="3" name="Content Placeholder 2"/>
          <p:cNvSpPr>
            <a:spLocks noGrp="1"/>
          </p:cNvSpPr>
          <p:nvPr>
            <p:ph idx="1"/>
          </p:nvPr>
        </p:nvSpPr>
        <p:spPr>
          <a:xfrm>
            <a:off x="457200" y="1000108"/>
            <a:ext cx="8229600" cy="5857892"/>
          </a:xfrm>
        </p:spPr>
        <p:txBody>
          <a:bodyPr>
            <a:normAutofit fontScale="70000" lnSpcReduction="20000"/>
          </a:bodyPr>
          <a:lstStyle/>
          <a:p>
            <a:r>
              <a:rPr lang="en-US" dirty="0"/>
              <a:t>Davis and Moore highlighted the significance of unequal </a:t>
            </a:r>
            <a:r>
              <a:rPr lang="en-US" dirty="0" smtClean="0"/>
              <a:t>rewards. If </a:t>
            </a:r>
            <a:r>
              <a:rPr lang="en-US" dirty="0"/>
              <a:t>one can get paid just as much for a position where one does not need extensive training and physical or mental effort, everyone would opt for those jobs and no one would voluntarily undergo training and choose the more difficult options</a:t>
            </a:r>
            <a:r>
              <a:rPr lang="en-US" dirty="0" smtClean="0"/>
              <a:t>.</a:t>
            </a:r>
          </a:p>
          <a:p>
            <a:r>
              <a:rPr lang="as-IN" dirty="0" smtClean="0"/>
              <a:t>ডেভিছ আৰু মূৰে অসমান পুৰস্কাৰৰ তাৎপৰ্য্যৰ ওপৰত আলোকপাত কৰে। যদি কোনোবাই এনে এটা পদৰ বাবে ঠিক তেনেকুৱাই দৰমহা পাব পাৰে য’ত তেওঁক বিস্তৃত প্ৰশিক্ষণ আৰু শাৰীৰিক বা মানসিক প্ৰচেষ্টাৰ প্ৰয়োজন নহয়, তেন্তে সকলোৱে সেই চাকৰিবোৰ বাছি ল’ব আৰু কোনেও স্বেচ্ছাই প্ৰশিক্ষণ ল’ব নোৱাৰিব আৰু অধিক কঠিন বিকল্প বাছি ল’ব।</a:t>
            </a:r>
            <a:endParaRPr lang="en-US" dirty="0"/>
          </a:p>
          <a:p>
            <a:r>
              <a:rPr lang="en-US" dirty="0"/>
              <a:t>They argue that by putting higher rewards on more important jobs, ambitious individuals compete and thus motivate each other to get better skills and knowledge. As a result of this competition, society would end up with the best experts in every field</a:t>
            </a:r>
            <a:r>
              <a:rPr lang="en-US" dirty="0" smtClean="0"/>
              <a:t>.</a:t>
            </a:r>
          </a:p>
          <a:p>
            <a:r>
              <a:rPr lang="as-IN" dirty="0" smtClean="0"/>
              <a:t>তেওঁলোকৰ মতে অধিক গুৰুত্বপূৰ্ণ কামত অধিক পুৰস্কাৰ দি অভিলাষী ব্যক্তিসকলে প্ৰতিযোগিতাত অৱতীৰ্ণ হয় আৰু এইদৰে ইজনে সিজনক উন্নত দক্ষতা আৰু জ্ঞান লাভৰ বাবে প্ৰেৰণা দিয়ে। এই প্ৰতিযোগিতাৰ ফলস্বৰূপে সমাজৰ অন্ত পৰিব প্ৰতিটো ক্ষেত্ৰতে শ্ৰেষ্ঠ বিশেষজ্ঞৰ সৈতে।</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For Example:</a:t>
            </a:r>
          </a:p>
          <a:p>
            <a:r>
              <a:rPr lang="en-US" dirty="0" smtClean="0"/>
              <a:t>A </a:t>
            </a:r>
            <a:r>
              <a:rPr lang="en-US" dirty="0"/>
              <a:t>heart surgeon is an example of a very crucial job. One must undergo extensive training and work hard at the position to </a:t>
            </a:r>
            <a:r>
              <a:rPr lang="en-US" dirty="0" err="1"/>
              <a:t>fulfil</a:t>
            </a:r>
            <a:r>
              <a:rPr lang="en-US" dirty="0"/>
              <a:t> it well. As a result, it must be awarded high rewards, money and prestige</a:t>
            </a:r>
            <a:r>
              <a:rPr lang="en-US" dirty="0" smtClean="0"/>
              <a:t>.</a:t>
            </a:r>
          </a:p>
          <a:p>
            <a:r>
              <a:rPr lang="as-IN" dirty="0" smtClean="0"/>
              <a:t>হৃদযন্ত্ৰৰ অস্ত্ৰোপচাৰ বিশেষজ্ঞ এজন অতি গুৰুত্বপূৰ্ণ কামৰ উদাহৰণ। এজনে বিস্তৃত প্ৰশিক্ষণ ল’ব লাগিব আৰু সেই পদটো ভালদৰে পূৰণ কৰিবলৈ কঠোৰ পৰিশ্ৰম কৰিব লাগিব। ফলত ইয়াক উচ্চ পুৰস্কাৰ, ধন আৰু প্ৰতিপত্তি প্ৰদান কৰিব লাগিব।</a:t>
            </a:r>
            <a:endParaRPr lang="en-US" dirty="0"/>
          </a:p>
          <a:p>
            <a:r>
              <a:rPr lang="en-US" dirty="0"/>
              <a:t>On the other hand, a cashier - while important - is not a position that requires great talent and training to </a:t>
            </a:r>
            <a:r>
              <a:rPr lang="en-US" dirty="0" smtClean="0"/>
              <a:t>fulfill. </a:t>
            </a:r>
            <a:r>
              <a:rPr lang="en-US" dirty="0"/>
              <a:t>As a result, it comes with lower social status and monetary reward.</a:t>
            </a:r>
          </a:p>
          <a:p>
            <a:r>
              <a:rPr lang="as-IN" dirty="0" smtClean="0"/>
              <a:t>আনহাতে, এজন কেচিয়াৰ - গুৰুত্বপূৰ্ণ হ’লেও - এনে এটা পদ নহয় যিটো পূৰণ কৰিবলৈ মহান প্ৰতিভা আৰু প্ৰশিক্ষণৰ প্ৰয়োজন হয়। ফলত ইয়াৰ সামাজিক মৰ্যাদা কম আৰু আৰ্থিক পুৰস্কাৰ পোৱা যায়।</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US" b="1" dirty="0" smtClean="0"/>
              <a:t>Education</a:t>
            </a:r>
            <a:r>
              <a:rPr lang="en-US" b="1" dirty="0"/>
              <a:t/>
            </a:r>
            <a:br>
              <a:rPr lang="en-US" b="1" dirty="0"/>
            </a:br>
            <a:endParaRPr lang="en-US" dirty="0"/>
          </a:p>
        </p:txBody>
      </p:sp>
      <p:sp>
        <p:nvSpPr>
          <p:cNvPr id="3" name="Content Placeholder 2"/>
          <p:cNvSpPr>
            <a:spLocks noGrp="1"/>
          </p:cNvSpPr>
          <p:nvPr>
            <p:ph idx="1"/>
          </p:nvPr>
        </p:nvSpPr>
        <p:spPr>
          <a:xfrm>
            <a:off x="285720" y="714356"/>
            <a:ext cx="8643998" cy="5786478"/>
          </a:xfrm>
        </p:spPr>
        <p:txBody>
          <a:bodyPr>
            <a:normAutofit fontScale="62500" lnSpcReduction="20000"/>
          </a:bodyPr>
          <a:lstStyle/>
          <a:p>
            <a:r>
              <a:rPr lang="en-US" dirty="0"/>
              <a:t>Davis and Moore believed that </a:t>
            </a:r>
            <a:r>
              <a:rPr lang="en-US" dirty="0">
                <a:hlinkClick r:id="rId2"/>
              </a:rPr>
              <a:t>social stratification</a:t>
            </a:r>
            <a:r>
              <a:rPr lang="en-US" dirty="0"/>
              <a:t>, role allocation and meritocracy start in </a:t>
            </a:r>
            <a:r>
              <a:rPr lang="en-US" b="1" dirty="0"/>
              <a:t>education</a:t>
            </a:r>
            <a:r>
              <a:rPr lang="en-US" dirty="0" smtClean="0"/>
              <a:t>.</a:t>
            </a:r>
          </a:p>
          <a:p>
            <a:r>
              <a:rPr lang="as-IN" dirty="0" smtClean="0"/>
              <a:t>ডেভিছ আৰু মূৰে বিশ্বাস কৰিছিল যে সামাজিক স্তৰবিন্যাস, ভূমিকা আবণ্টন আৰু মেৰিট’ক্ৰেচি শিক্ষাৰ পৰাই আৰম্ভ হয়।</a:t>
            </a:r>
            <a:endParaRPr lang="en-US" dirty="0"/>
          </a:p>
          <a:p>
            <a:r>
              <a:rPr lang="en-US" dirty="0"/>
              <a:t>According to functionalists, educational institutions reflect what is happening in wider society. This happens in several ways</a:t>
            </a:r>
            <a:r>
              <a:rPr lang="en-US" dirty="0" smtClean="0"/>
              <a:t>:</a:t>
            </a:r>
          </a:p>
          <a:p>
            <a:r>
              <a:rPr lang="as-IN" dirty="0" smtClean="0"/>
              <a:t>কাৰ্য্যকৰীসকলৰ মতে শিক্ষানুষ্ঠানসমূহে বহল সমাজত ঘটি থকা কথাবোৰ প্ৰতিফলিত কৰে। এইটো কেইবাটাও ধৰণে হয়:</a:t>
            </a:r>
            <a:endParaRPr lang="en-US" dirty="0"/>
          </a:p>
          <a:p>
            <a:r>
              <a:rPr lang="en-US" dirty="0"/>
              <a:t>It is normal and common to separate students according to their talents and </a:t>
            </a:r>
            <a:r>
              <a:rPr lang="en-US" dirty="0" smtClean="0"/>
              <a:t>interests</a:t>
            </a:r>
          </a:p>
          <a:p>
            <a:r>
              <a:rPr lang="as-IN" dirty="0" smtClean="0"/>
              <a:t>ছাত্ৰ-ছাত্ৰীক তেওঁলোকৰ প্ৰতিভা আৰু আগ্ৰহ অনুযায়ী পৃথক কৰাটো স্বাভাৱিক আৰু সাধাৰণ কথা</a:t>
            </a:r>
            <a:endParaRPr lang="en-US" dirty="0"/>
          </a:p>
          <a:p>
            <a:r>
              <a:rPr lang="en-US" dirty="0"/>
              <a:t>Pupils have to prove their worth through tests and exams to be allocated to the best ability groups</a:t>
            </a:r>
            <a:r>
              <a:rPr lang="en-US" dirty="0" smtClean="0"/>
              <a:t>.</a:t>
            </a:r>
          </a:p>
          <a:p>
            <a:r>
              <a:rPr lang="as-IN" dirty="0" smtClean="0"/>
              <a:t>ছাত্ৰ-ছাত্ৰীসকলে পৰীক্ষা আৰু পৰীক্ষাৰ জৰিয়তে নিজৰ যোগ্যতা প্ৰমাণ কৰিব লাগিব যাতে শ্ৰেষ্ঠ ক্ষমতাৰ গোটত আবণ্টন হয়।</a:t>
            </a:r>
            <a:endParaRPr lang="en-US" dirty="0"/>
          </a:p>
          <a:p>
            <a:r>
              <a:rPr lang="en-US" dirty="0"/>
              <a:t>It is also shown that the longer one stays in education, the more likely it is that they end up in higher paying, more prestigious jobs</a:t>
            </a:r>
            <a:r>
              <a:rPr lang="en-US" dirty="0" smtClean="0"/>
              <a:t>.</a:t>
            </a:r>
          </a:p>
          <a:p>
            <a:r>
              <a:rPr lang="as-IN" dirty="0" smtClean="0"/>
              <a:t>এইটোও দেখুওৱা হৈছে যে যিমানেই বেছি দিন শিক্ষাত থাকিব সিমানেই তেওঁলোকে অধিক দৰমহা পোৱা, অধিক প্ৰতিষ্ঠিত চাকৰিত যোগদান কৰাৰ সম্ভাৱনা বেছি।</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Criticism(</a:t>
            </a:r>
            <a:r>
              <a:rPr lang="as-IN" dirty="0" smtClean="0"/>
              <a:t>সমালোচনা</a:t>
            </a:r>
            <a:r>
              <a:rPr lang="en-US" dirty="0" smtClean="0"/>
              <a:t>)</a:t>
            </a:r>
            <a:endParaRPr lang="en-US" dirty="0"/>
          </a:p>
        </p:txBody>
      </p:sp>
      <p:sp>
        <p:nvSpPr>
          <p:cNvPr id="3" name="Content Placeholder 2"/>
          <p:cNvSpPr>
            <a:spLocks noGrp="1"/>
          </p:cNvSpPr>
          <p:nvPr>
            <p:ph idx="1"/>
          </p:nvPr>
        </p:nvSpPr>
        <p:spPr>
          <a:xfrm>
            <a:off x="0" y="1214422"/>
            <a:ext cx="9144000" cy="5643578"/>
          </a:xfrm>
        </p:spPr>
        <p:txBody>
          <a:bodyPr>
            <a:normAutofit fontScale="55000" lnSpcReduction="20000"/>
          </a:bodyPr>
          <a:lstStyle/>
          <a:p>
            <a:r>
              <a:rPr lang="en-US" dirty="0"/>
              <a:t>One of the biggest criticisms of Davis and Moore targets their idea of meritocracy. Marxist sociologists argue that meritocracy in both education and wider society is a </a:t>
            </a:r>
            <a:r>
              <a:rPr lang="en-US" b="1" dirty="0"/>
              <a:t>myth</a:t>
            </a:r>
            <a:r>
              <a:rPr lang="en-US" dirty="0" smtClean="0"/>
              <a:t>.</a:t>
            </a:r>
          </a:p>
          <a:p>
            <a:r>
              <a:rPr lang="as-IN" dirty="0" smtClean="0"/>
              <a:t>ডেভিছ আৰু মূৰৰ অন্যতম ডাঙৰ সমালোচনাই তেওঁলোকৰ মেৰিট’ক্ৰেচিৰ ধাৰণাটোক লক্ষ্য কৰি লৈছে। মাৰ্ক্সবাদী সমাজবিজ্ঞানীসকলে যুক্তি আগবঢ়ায় যে শিক্ষা আৰু বহল সমাজ দুয়োটাতে মেৰিট’ক্ৰেচি এক মিথ।</a:t>
            </a:r>
            <a:endParaRPr lang="en-US" dirty="0" smtClean="0"/>
          </a:p>
          <a:p>
            <a:r>
              <a:rPr lang="en-US" dirty="0" smtClean="0"/>
              <a:t>People </a:t>
            </a:r>
            <a:r>
              <a:rPr lang="en-US" dirty="0"/>
              <a:t>have different </a:t>
            </a:r>
            <a:r>
              <a:rPr lang="en-US" dirty="0">
                <a:hlinkClick r:id="rId2"/>
              </a:rPr>
              <a:t>life chances</a:t>
            </a:r>
            <a:r>
              <a:rPr lang="en-US" dirty="0"/>
              <a:t> and opportunities open to them depending </a:t>
            </a:r>
            <a:r>
              <a:rPr lang="en-US" dirty="0" smtClean="0"/>
              <a:t>on which class, ethnicity and gender they belong to.</a:t>
            </a:r>
          </a:p>
          <a:p>
            <a:r>
              <a:rPr lang="as-IN" dirty="0" smtClean="0"/>
              <a:t>কোন শ্ৰেণী, জাতি আৰু লিংগৰ ওপৰত নিৰ্ভৰ কৰি মানুহৰ জীৱনৰ সম্ভাৱনা আৰু সুযোগ বেলেগ বেলেগ।</a:t>
            </a:r>
            <a:endParaRPr lang="en-US" dirty="0" smtClean="0"/>
          </a:p>
          <a:p>
            <a:r>
              <a:rPr lang="en-US" dirty="0" smtClean="0"/>
              <a:t>Example: </a:t>
            </a:r>
            <a:r>
              <a:rPr lang="en-US" dirty="0"/>
              <a:t>many pupils from </a:t>
            </a:r>
            <a:r>
              <a:rPr lang="en-US" b="1" dirty="0"/>
              <a:t>ethnic minority backgrounds</a:t>
            </a:r>
            <a:r>
              <a:rPr lang="en-US" dirty="0"/>
              <a:t>, who struggle to conform to the White culture and values of most Western educational institutions</a:t>
            </a:r>
            <a:r>
              <a:rPr lang="en-US" dirty="0" smtClean="0"/>
              <a:t>.</a:t>
            </a:r>
          </a:p>
          <a:p>
            <a:r>
              <a:rPr lang="as-IN" dirty="0" smtClean="0"/>
              <a:t>উদাহৰণস্বৰূপে: সংখ্যালঘু জনগোষ্ঠীৰ বহু ছাত্ৰ-ছাত্ৰী, যিয়ে বেছিভাগ পশ্চিমীয়া শিক্ষানুষ্ঠানৰ বগা সংস্কৃতি আৰু মূল্যবোধৰ সৈতে খাপ খুৱাবলৈ সংগ্ৰাম কৰে।</a:t>
            </a:r>
            <a:endParaRPr lang="en-US" dirty="0" smtClean="0"/>
          </a:p>
          <a:p>
            <a:r>
              <a:rPr lang="en-US" dirty="0"/>
              <a:t>Another criticism of the Davis-Moore hypothesis is that in real life, quite often, less important jobs get much higher rewards than essential positions</a:t>
            </a:r>
            <a:r>
              <a:rPr lang="en-US" dirty="0" smtClean="0"/>
              <a:t>.</a:t>
            </a:r>
          </a:p>
          <a:p>
            <a:r>
              <a:rPr lang="as-IN" dirty="0" smtClean="0"/>
              <a:t>ডেভিছ-মূৰৰ অনুমানৰ আন এটা সমালোচনা হ’ল যে বাস্তৱ জীৱনত যথেষ্ট সঘনাই কম গুৰুত্বপূৰ্ণ চাকৰিবোৰে অত্যাৱশ্যকীয় পদতকৈ বহু বেছি পুৰস্কাৰ পায়।</a:t>
            </a:r>
            <a:endParaRPr lang="en-US" dirty="0" smtClean="0"/>
          </a:p>
          <a:p>
            <a:r>
              <a:rPr lang="en-US" dirty="0"/>
              <a:t>The fact that many football players and pop singers earn much more than nurses and teachers, is not sufficiently explained by the functionalists’ theory</a:t>
            </a:r>
            <a:r>
              <a:rPr lang="en-US" dirty="0" smtClean="0"/>
              <a:t>.</a:t>
            </a:r>
          </a:p>
          <a:p>
            <a:r>
              <a:rPr lang="as-IN" dirty="0" smtClean="0"/>
              <a:t>বহু ফুটবল খেলুৱৈ আৰু পপ গায়কে নাৰ্ছ আৰু শিক্ষকতকৈ বহু বেছি উপাৰ্জন কৰাটো কাৰ্য্যকৰীসকলৰ তত্ত্বৰ দ্বাৰা পৰ্যাপ্তভাৱে ব্যাখ্যা কৰা হোৱা নাই।</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556</Words>
  <Application>Microsoft Office PowerPoint</Application>
  <PresentationFormat>On-screen Show (4:3)</PresentationFormat>
  <Paragraphs>58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Davis &amp; Moore theory on Social Stratification</vt:lpstr>
      <vt:lpstr>Introduction</vt:lpstr>
      <vt:lpstr>Role allocation(ভূমিকা আবণ্টন)  </vt:lpstr>
      <vt:lpstr>Meritocracy </vt:lpstr>
      <vt:lpstr>Unequal rewards (অসমান পুৰস্কাৰ) </vt:lpstr>
      <vt:lpstr>Continued….</vt:lpstr>
      <vt:lpstr>Education </vt:lpstr>
      <vt:lpstr>Criticism(সমালোচনা)</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Davis &amp; Moore theory on Social Stratification</dc:title>
  <dc:creator>trinayantalukdar007@gmail.com</dc:creator>
  <cp:lastModifiedBy>trinayantalukdar007@gmail.com</cp:lastModifiedBy>
  <cp:revision>1</cp:revision>
  <dcterms:created xsi:type="dcterms:W3CDTF">2023-08-17T08:30:13Z</dcterms:created>
  <dcterms:modified xsi:type="dcterms:W3CDTF">2023-08-17T09:07:14Z</dcterms:modified>
</cp:coreProperties>
</file>