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FD2046A-6E49-4ED6-9FAE-9BFFD9D99B04}" type="datetimeFigureOut">
              <a:rPr lang="en-US" smtClean="0"/>
              <a:pPr/>
              <a:t>1/31/2024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BCC143-D3CC-4EA4-A475-5BD57FD363F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D2046A-6E49-4ED6-9FAE-9BFFD9D99B04}" type="datetimeFigureOut">
              <a:rPr lang="en-US" smtClean="0"/>
              <a:pPr/>
              <a:t>1/31/2024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BCC143-D3CC-4EA4-A475-5BD57FD363F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D2046A-6E49-4ED6-9FAE-9BFFD9D99B04}" type="datetimeFigureOut">
              <a:rPr lang="en-US" smtClean="0"/>
              <a:pPr/>
              <a:t>1/31/2024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BCC143-D3CC-4EA4-A475-5BD57FD363F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D2046A-6E49-4ED6-9FAE-9BFFD9D99B04}" type="datetimeFigureOut">
              <a:rPr lang="en-US" smtClean="0"/>
              <a:pPr/>
              <a:t>1/31/2024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BCC143-D3CC-4EA4-A475-5BD57FD363F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D2046A-6E49-4ED6-9FAE-9BFFD9D99B04}" type="datetimeFigureOut">
              <a:rPr lang="en-US" smtClean="0"/>
              <a:pPr/>
              <a:t>1/31/2024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BCC143-D3CC-4EA4-A475-5BD57FD363F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D2046A-6E49-4ED6-9FAE-9BFFD9D99B04}" type="datetimeFigureOut">
              <a:rPr lang="en-US" smtClean="0"/>
              <a:pPr/>
              <a:t>1/31/2024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BCC143-D3CC-4EA4-A475-5BD57FD363F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FD2046A-6E49-4ED6-9FAE-9BFFD9D99B04}" type="datetimeFigureOut">
              <a:rPr lang="en-US" smtClean="0"/>
              <a:pPr/>
              <a:t>1/31/2024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BCC143-D3CC-4EA4-A475-5BD57FD363F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D2046A-6E49-4ED6-9FAE-9BFFD9D99B04}" type="datetimeFigureOut">
              <a:rPr lang="en-US" smtClean="0"/>
              <a:pPr/>
              <a:t>1/31/2024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BCC143-D3CC-4EA4-A475-5BD57FD363F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D2046A-6E49-4ED6-9FAE-9BFFD9D99B04}" type="datetimeFigureOut">
              <a:rPr lang="en-US" smtClean="0"/>
              <a:pPr/>
              <a:t>1/31/2024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BCC143-D3CC-4EA4-A475-5BD57FD363F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D2046A-6E49-4ED6-9FAE-9BFFD9D99B04}" type="datetimeFigureOut">
              <a:rPr lang="en-US" smtClean="0"/>
              <a:pPr/>
              <a:t>1/31/2024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BCC143-D3CC-4EA4-A475-5BD57FD363F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D2046A-6E49-4ED6-9FAE-9BFFD9D99B04}" type="datetimeFigureOut">
              <a:rPr lang="en-US" smtClean="0"/>
              <a:pPr/>
              <a:t>1/31/2024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BCC143-D3CC-4EA4-A475-5BD57FD363F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D2046A-6E49-4ED6-9FAE-9BFFD9D99B04}" type="datetimeFigureOut">
              <a:rPr lang="en-US" smtClean="0"/>
              <a:pPr/>
              <a:t>1/31/2024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BCC143-D3CC-4EA4-A475-5BD57FD363F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GENDER STRATIFICATION</a:t>
            </a:r>
            <a:endParaRPr lang="en-US" dirty="0"/>
          </a:p>
        </p:txBody>
      </p:sp>
      <p:sp>
        <p:nvSpPr>
          <p:cNvPr id="3" name="Subtitle 2"/>
          <p:cNvSpPr>
            <a:spLocks noGrp="1"/>
          </p:cNvSpPr>
          <p:nvPr>
            <p:ph type="subTitle" idx="1"/>
          </p:nvPr>
        </p:nvSpPr>
        <p:spPr/>
        <p:txBody>
          <a:bodyPr>
            <a:normAutofit/>
          </a:bodyPr>
          <a:lstStyle/>
          <a:p>
            <a:r>
              <a:rPr lang="as-IN" sz="3600" dirty="0" smtClean="0">
                <a:solidFill>
                  <a:schemeClr val="tx1"/>
                </a:solidFill>
              </a:rPr>
              <a:t>লিংগ স্তৰীকৰণ</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GENDER STRATIFICATION?</a:t>
            </a:r>
            <a:br>
              <a:rPr lang="en-US" dirty="0" smtClean="0"/>
            </a:br>
            <a:r>
              <a:rPr lang="as-IN" dirty="0" smtClean="0"/>
              <a:t>লিংগ স্তৰীকৰণ কি?</a:t>
            </a:r>
            <a:endParaRPr lang="en-US" dirty="0"/>
          </a:p>
        </p:txBody>
      </p:sp>
      <p:sp>
        <p:nvSpPr>
          <p:cNvPr id="3" name="Content Placeholder 2"/>
          <p:cNvSpPr>
            <a:spLocks noGrp="1"/>
          </p:cNvSpPr>
          <p:nvPr>
            <p:ph idx="1"/>
          </p:nvPr>
        </p:nvSpPr>
        <p:spPr>
          <a:xfrm>
            <a:off x="142844" y="1500174"/>
            <a:ext cx="8858312" cy="5214974"/>
          </a:xfrm>
        </p:spPr>
        <p:txBody>
          <a:bodyPr>
            <a:normAutofit fontScale="85000" lnSpcReduction="10000"/>
          </a:bodyPr>
          <a:lstStyle/>
          <a:p>
            <a:r>
              <a:rPr lang="en-US" dirty="0"/>
              <a:t>Gender stratification refers to the social ranking, where men typically inhabit higher </a:t>
            </a:r>
            <a:r>
              <a:rPr lang="en-US" dirty="0" smtClean="0"/>
              <a:t>statuses than </a:t>
            </a:r>
            <a:r>
              <a:rPr lang="en-US" dirty="0"/>
              <a:t>women. Often, the terms gender inequality and gender stratification are </a:t>
            </a:r>
            <a:r>
              <a:rPr lang="en-US" dirty="0" smtClean="0"/>
              <a:t>used interchangeably</a:t>
            </a:r>
            <a:r>
              <a:rPr lang="en-US" dirty="0"/>
              <a:t>. Broadly defined, most of the research in this area focuses on </a:t>
            </a:r>
            <a:r>
              <a:rPr lang="en-US" dirty="0" smtClean="0"/>
              <a:t>differences between </a:t>
            </a:r>
            <a:r>
              <a:rPr lang="en-US" dirty="0"/>
              <a:t>men's and women's life </a:t>
            </a:r>
            <a:r>
              <a:rPr lang="en-US" dirty="0" smtClean="0"/>
              <a:t>circumstances.</a:t>
            </a:r>
          </a:p>
          <a:p>
            <a:r>
              <a:rPr lang="as-IN" dirty="0" smtClean="0"/>
              <a:t>লিংগ </a:t>
            </a:r>
            <a:r>
              <a:rPr lang="as-IN" dirty="0" smtClean="0"/>
              <a:t>স্তৰীকৰণে </a:t>
            </a:r>
            <a:r>
              <a:rPr lang="as-IN" dirty="0" smtClean="0"/>
              <a:t>সামাজিক ৰেংকিংক বুজায়, য’ত পুৰুষসকলে সাধাৰণতে মহিলাতকৈ উচ্চ মৰ্যাদাত বাস কৰে। প্ৰায়ে লিংগ বৈষম্য আৰু লিংগ স্তৰীকৰণ শব্দ দুটা বিনিময়মূলকভাৱে ব্যৱহাৰ কৰা হয়। বহলভাৱে সংজ্ঞায়িত কৰিলে এই ক্ষেত্ৰত কৰা গৱেষণাৰ অধিকাংশই পুৰুষ আৰু মহিলাৰ জীৱন পৰিস্থিতিৰ মাজৰ পাৰ্থক্যৰ ওপৰত গুৰুত্ব আৰোপ কৰে।</a:t>
            </a: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FEMINIST THEORY ON STRATIFICATION</a:t>
            </a:r>
            <a:endParaRPr lang="en-US" dirty="0"/>
          </a:p>
        </p:txBody>
      </p:sp>
      <p:sp>
        <p:nvSpPr>
          <p:cNvPr id="3" name="Content Placeholder 2"/>
          <p:cNvSpPr>
            <a:spLocks noGrp="1"/>
          </p:cNvSpPr>
          <p:nvPr>
            <p:ph idx="1"/>
          </p:nvPr>
        </p:nvSpPr>
        <p:spPr>
          <a:xfrm>
            <a:off x="0" y="1214422"/>
            <a:ext cx="9144000" cy="5643578"/>
          </a:xfrm>
        </p:spPr>
        <p:txBody>
          <a:bodyPr>
            <a:normAutofit fontScale="85000" lnSpcReduction="10000"/>
          </a:bodyPr>
          <a:lstStyle/>
          <a:p>
            <a:r>
              <a:rPr lang="en-US" dirty="0" smtClean="0"/>
              <a:t>Feminist theory is the extension of feminism into theoretical or philosophical discourse. It aims to understand the nature of gender inequality, and examines women’s social roles, experiences, and interests. </a:t>
            </a:r>
          </a:p>
          <a:p>
            <a:r>
              <a:rPr lang="as-IN" dirty="0" smtClean="0"/>
              <a:t>নাৰীবাদী তত্ত্ব হৈছে নাৰীবাদৰ তাত্ত্বিক বা দাৰ্শনিক বক্তৃতালৈ সম্প্ৰসাৰণ। ইয়াৰ লক্ষ্য হৈছে লিংগ বৈষম্যৰ প্ৰকৃতি বুজি পোৱা, আৰু মহিলাৰ সামাজিক ভূমিকা, অভিজ্ঞতা আৰু আগ্ৰহ পৰীক্ষা কৰা হয়।</a:t>
            </a:r>
            <a:endParaRPr lang="en-US" dirty="0" smtClean="0"/>
          </a:p>
          <a:p>
            <a:r>
              <a:rPr lang="en-US" dirty="0" smtClean="0"/>
              <a:t>While generally providing a critique of social relations, much of feminist theory also focuses on analyzing gender inequality and the promotion of women’s interests.</a:t>
            </a:r>
          </a:p>
          <a:p>
            <a:r>
              <a:rPr lang="as-IN" dirty="0" smtClean="0"/>
              <a:t>সাধাৰণতে সামাজিক সম্পৰ্কৰ সমালোচনা প্ৰদান কৰাৰ বিপৰীতে নাৰীবাদী তত্ত্বৰ বহুখিনিয়ে লিংগ বৈষম্য বিশ্লেষণ আৰু নাৰীৰ স্বাৰ্থৰ প্ৰসাৰৰ ওপৰতো গুৰুত্ব আৰোপ কৰে।</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28604"/>
          </a:xfrm>
        </p:spPr>
        <p:txBody>
          <a:bodyPr>
            <a:normAutofit fontScale="90000"/>
          </a:bodyPr>
          <a:lstStyle/>
          <a:p>
            <a:r>
              <a:rPr lang="en-US" dirty="0" smtClean="0"/>
              <a:t>CONTINUED…</a:t>
            </a:r>
            <a:endParaRPr lang="en-US" dirty="0"/>
          </a:p>
        </p:txBody>
      </p:sp>
      <p:sp>
        <p:nvSpPr>
          <p:cNvPr id="3" name="Content Placeholder 2"/>
          <p:cNvSpPr>
            <a:spLocks noGrp="1"/>
          </p:cNvSpPr>
          <p:nvPr>
            <p:ph idx="1"/>
          </p:nvPr>
        </p:nvSpPr>
        <p:spPr>
          <a:xfrm>
            <a:off x="0" y="500042"/>
            <a:ext cx="9144000" cy="6357958"/>
          </a:xfrm>
        </p:spPr>
        <p:txBody>
          <a:bodyPr>
            <a:normAutofit fontScale="62500" lnSpcReduction="20000"/>
          </a:bodyPr>
          <a:lstStyle/>
          <a:p>
            <a:r>
              <a:rPr lang="en-US" dirty="0" smtClean="0"/>
              <a:t>Feminist theory uses the conflict approach to examine the reinforcement of gender roles and inequalities. </a:t>
            </a:r>
          </a:p>
          <a:p>
            <a:r>
              <a:rPr lang="as-IN" dirty="0" smtClean="0"/>
              <a:t>নাৰীবাদী তত্ত্বই লিংগ ভূমিকা আৰু বৈষম্যৰ শক্তিশালীকৰণ পৰীক্ষা কৰিবলৈ সংঘাতৰ পদ্ধতি ব্যৱহাৰ কৰে।</a:t>
            </a:r>
            <a:endParaRPr lang="en-US" dirty="0" smtClean="0"/>
          </a:p>
          <a:p>
            <a:r>
              <a:rPr lang="en-US" dirty="0" smtClean="0"/>
              <a:t>Conflict theory posits that stratification is dysfunctional and harmful in society, with inequality perpetuated because it benefits the rich and powerful at the expense of the poor. </a:t>
            </a:r>
          </a:p>
          <a:p>
            <a:r>
              <a:rPr lang="as-IN" dirty="0" smtClean="0"/>
              <a:t>সংঘাত তত্ত্বই ধাৰণা কৰে যে সমাজত স্তৰবিন্যাস অকাৰ্যকৰী আৰু ক্ষতিকাৰক, বৈষম্য স্থায়ী হৈ থাকে কাৰণ ই দৰিদ্ৰৰ মূল্যত ধনী আৰু শক্তিশালী লোকসকলক উপকৃত কৰে।</a:t>
            </a:r>
            <a:endParaRPr lang="en-US" dirty="0" smtClean="0"/>
          </a:p>
          <a:p>
            <a:r>
              <a:rPr lang="en-US" dirty="0" smtClean="0"/>
              <a:t>Radical feminism, in particular, evaluates the role of the patriarchy in perpetuating male dominance. </a:t>
            </a:r>
          </a:p>
          <a:p>
            <a:r>
              <a:rPr lang="as-IN" dirty="0" smtClean="0"/>
              <a:t>বিশেষকৈ উগ্ৰ নাৰীবাদে পুৰুষৰ আধিপত্যক স্থায়ী কৰি ৰখাত পিতৃতন্ত্ৰৰ ভূমিকাৰ মূল্যায়ন কৰে।</a:t>
            </a:r>
            <a:endParaRPr lang="en-US" dirty="0" smtClean="0"/>
          </a:p>
          <a:p>
            <a:r>
              <a:rPr lang="en-US" dirty="0" smtClean="0"/>
              <a:t>In patriarchal societies, the male’s perspective and contributions are considered more valuable, resulting in the silencing and marginalization of the woman. </a:t>
            </a:r>
          </a:p>
          <a:p>
            <a:r>
              <a:rPr lang="as-IN" dirty="0" smtClean="0"/>
              <a:t>পিতৃতান্ত্রিক সমাজত পুৰুষৰ দৃষ্টিভংগী আৰু অৱদানক অধিক মূল্যৱান বুলি গণ্য কৰা হয়, যাৰ ফলত নাৰীক নিস্তব্ধ আৰু প্ৰান্তীয়কৰণ কৰা হয়।</a:t>
            </a:r>
            <a:endParaRPr lang="en-US" dirty="0" smtClean="0"/>
          </a:p>
          <a:p>
            <a:r>
              <a:rPr lang="en-US" dirty="0" smtClean="0"/>
              <a:t>Feminism focuses on the theory of patriarchy as a system of power that organizes society into a complex of relationships based on the assertion of male supremacy.</a:t>
            </a:r>
          </a:p>
          <a:p>
            <a:r>
              <a:rPr lang="as-IN" dirty="0" smtClean="0"/>
              <a:t>নাৰীবাদে পিতৃতন্ত্ৰৰ তত্ত্বৰ ওপৰত গুৰুত্ব আৰোপ কৰে, যিয়ে সমাজক পুৰুষৰ আধিপত্যৰ দাবীৰ ওপৰত ভিত্তি কৰি সম্পৰ্কৰ জটিলতাত সংগঠিত কৰে।</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57166"/>
          </a:xfrm>
        </p:spPr>
        <p:txBody>
          <a:bodyPr>
            <a:normAutofit fontScale="90000"/>
          </a:bodyPr>
          <a:lstStyle/>
          <a:p>
            <a:r>
              <a:rPr lang="en-US" dirty="0" smtClean="0"/>
              <a:t>CONTINUED…</a:t>
            </a:r>
            <a:endParaRPr lang="en-US" dirty="0"/>
          </a:p>
        </p:txBody>
      </p:sp>
      <p:sp>
        <p:nvSpPr>
          <p:cNvPr id="3" name="Content Placeholder 2"/>
          <p:cNvSpPr>
            <a:spLocks noGrp="1"/>
          </p:cNvSpPr>
          <p:nvPr>
            <p:ph idx="1"/>
          </p:nvPr>
        </p:nvSpPr>
        <p:spPr>
          <a:xfrm>
            <a:off x="0" y="500042"/>
            <a:ext cx="9144000" cy="6357958"/>
          </a:xfrm>
        </p:spPr>
        <p:txBody>
          <a:bodyPr>
            <a:normAutofit fontScale="62500" lnSpcReduction="20000"/>
          </a:bodyPr>
          <a:lstStyle/>
          <a:p>
            <a:r>
              <a:rPr lang="en-US" dirty="0" smtClean="0"/>
              <a:t>Throughout most of recorded history and around the globe, women have taken a “back seat” to men. </a:t>
            </a:r>
          </a:p>
          <a:p>
            <a:r>
              <a:rPr lang="as-IN" dirty="0" smtClean="0"/>
              <a:t>লিপিবদ্ধ ইতিহাসৰ বেছিভাগ সময়তে আৰু সমগ্ৰ বিশ্বতে মহিলাসকলে পুৰুষৰ বাবে “পিছফালৰ আসন” গ্ৰহণ কৰি আহিছে।</a:t>
            </a:r>
            <a:endParaRPr lang="en-US" dirty="0" smtClean="0"/>
          </a:p>
          <a:p>
            <a:r>
              <a:rPr lang="en-US" dirty="0" smtClean="0"/>
              <a:t>Generally speaking, men have had, and continue to have, more physical and social power and status than women, especially in the public arena. </a:t>
            </a:r>
          </a:p>
          <a:p>
            <a:r>
              <a:rPr lang="as-IN" dirty="0" smtClean="0"/>
              <a:t>সাধাৰণতে ক’বলৈ গ’লে বিশেষকৈ ৰাজহুৱা ক্ষেত্ৰত মহিলাতকৈ পুৰুষৰ শাৰীৰিক আৰু সামাজিক ক্ষমতা আৰু মৰ্যাদা অধিক আছিল, আৰু আছে।</a:t>
            </a:r>
            <a:endParaRPr lang="en-US" dirty="0" smtClean="0"/>
          </a:p>
          <a:p>
            <a:r>
              <a:rPr lang="en-US" dirty="0" smtClean="0"/>
              <a:t>Men tend to be more aggressive and violent then women, so they fight wars. </a:t>
            </a:r>
          </a:p>
          <a:p>
            <a:r>
              <a:rPr lang="as-IN" dirty="0" smtClean="0"/>
              <a:t>পুৰুষসকল মহিলাতকৈ অধিক আক্ৰমণাত্মক আৰু হিংস্ৰ হোৱাৰ প্ৰৱণতা থাকে, গতিকে তেওঁলোকে যুদ্ধ কৰে।</a:t>
            </a:r>
            <a:endParaRPr lang="en-US" dirty="0" smtClean="0"/>
          </a:p>
          <a:p>
            <a:r>
              <a:rPr lang="en-US" dirty="0" smtClean="0"/>
              <a:t>Likewise, boys are often required to attain proof of masculinity through strenuous effort. This leads to males holding public office, creating laws and rules, defining society, and—some feminists might add—controlling women. </a:t>
            </a:r>
          </a:p>
          <a:p>
            <a:r>
              <a:rPr lang="as-IN" dirty="0" smtClean="0"/>
              <a:t>ঠিক তেনেদৰে ল’ৰাবোৰেও প্ৰায়ে কঠোৰ পৰিশ্ৰমৰ জৰিয়তে পুৰুষত্বৰ প্ৰমাণ লাভ কৰিবলৈ বাধ্য হয়। ইয়াৰ ফলত পুৰুষে ৰাজহুৱা পদবী গ্ৰহণ কৰে, আইন আৰু নিয়ম সৃষ্টি কৰে, সমাজৰ সংজ্ঞা দিয়ে আৰু—কিছুমান নাৰীবাদীয়ে যোগ দিব পাৰে—নাৰীক নিয়ন্ত্ৰণ কৰে।</a:t>
            </a:r>
            <a:endParaRPr lang="en-US" dirty="0" smtClean="0"/>
          </a:p>
          <a:p>
            <a:r>
              <a:rPr lang="en-US" dirty="0" smtClean="0"/>
              <a:t>Male dominance in a society is termed </a:t>
            </a:r>
            <a:r>
              <a:rPr lang="en-US" b="1" dirty="0" smtClean="0"/>
              <a:t>patriarchy.</a:t>
            </a:r>
          </a:p>
          <a:p>
            <a:r>
              <a:rPr lang="as-IN" dirty="0" smtClean="0"/>
              <a:t>এখন সমাজত পুৰুষৰ আধিপত্যক পিতৃতন্ত্ৰ বুলি কোৱা হয়।</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57166"/>
          </a:xfrm>
        </p:spPr>
        <p:txBody>
          <a:bodyPr>
            <a:normAutofit fontScale="90000"/>
          </a:bodyPr>
          <a:lstStyle/>
          <a:p>
            <a:r>
              <a:rPr lang="en-US" dirty="0" smtClean="0"/>
              <a:t>SEXISM(</a:t>
            </a:r>
            <a:r>
              <a:rPr lang="as-IN" dirty="0" smtClean="0"/>
              <a:t>যৌনতাবাদ</a:t>
            </a:r>
            <a:r>
              <a:rPr lang="en-US" dirty="0" smtClean="0"/>
              <a:t>)</a:t>
            </a:r>
            <a:endParaRPr lang="en-US" dirty="0"/>
          </a:p>
        </p:txBody>
      </p:sp>
      <p:sp>
        <p:nvSpPr>
          <p:cNvPr id="3" name="Content Placeholder 2"/>
          <p:cNvSpPr>
            <a:spLocks noGrp="1"/>
          </p:cNvSpPr>
          <p:nvPr>
            <p:ph idx="1"/>
          </p:nvPr>
        </p:nvSpPr>
        <p:spPr>
          <a:xfrm>
            <a:off x="0" y="428604"/>
            <a:ext cx="9144000" cy="6286544"/>
          </a:xfrm>
        </p:spPr>
        <p:txBody>
          <a:bodyPr>
            <a:normAutofit fontScale="77500" lnSpcReduction="20000"/>
          </a:bodyPr>
          <a:lstStyle/>
          <a:p>
            <a:r>
              <a:rPr lang="en-US" dirty="0" smtClean="0"/>
              <a:t>Sexism is a form of prejudice or discrimination against individuals based on their gender. It often involves the belief that one gender is superior to the other and can result in unequal treatment and opportunities for women and men. Sexism can also occur when individuals are treated differently on the basis of gender stereotypes or expectations.</a:t>
            </a:r>
          </a:p>
          <a:p>
            <a:r>
              <a:rPr lang="as-IN" dirty="0" smtClean="0"/>
              <a:t>যৌনতাবাদ হৈছে ব্যক্তিৰ লিংগৰ ওপৰত ভিত্তি কৰি পক্ষপাতিত্ব বা বৈষম্যৰ এক প্ৰকাৰ। ইয়াৰ লগত প্ৰায়ে এই বিশ্বাস জড়িত হৈ থাকে যে এটা লিংগ আনটোতকৈ উচ্চ আৰু ইয়াৰ ফলত মহিলা আৰু পুৰুষৰ বাবে অসমান ব্যৱহাৰ আৰু সুযোগৰ সৃষ্টি হ’ব পাৰে। লিংগ কু-সংস্কাৰ বা আশাৰ ভিত্তিত ব্যক্তিৰ লগত বেলেগ ধৰণৰ ব্যৱহাৰ কৰিলেও যৌনতাবাদ হ’ব পাৰে।</a:t>
            </a:r>
            <a:endParaRPr lang="en-US" dirty="0" smtClean="0"/>
          </a:p>
          <a:p>
            <a:r>
              <a:rPr lang="en-US" dirty="0" smtClean="0"/>
              <a:t>Examples of sexism include</a:t>
            </a:r>
            <a:r>
              <a:rPr lang="en-US" dirty="0" smtClean="0">
                <a:sym typeface="Wingdings" pitchFamily="2" charset="2"/>
              </a:rPr>
              <a:t>: (</a:t>
            </a:r>
            <a:r>
              <a:rPr lang="as-IN" dirty="0" smtClean="0">
                <a:sym typeface="Wingdings" pitchFamily="2" charset="2"/>
              </a:rPr>
              <a:t>যৌনতাবাদৰ উদাহৰণ হ’ল-</a:t>
            </a:r>
            <a:r>
              <a:rPr lang="en-US" dirty="0" smtClean="0">
                <a:sym typeface="Wingdings" pitchFamily="2" charset="2"/>
              </a:rPr>
              <a:t>)</a:t>
            </a:r>
            <a:endParaRPr lang="en-US" dirty="0" smtClean="0"/>
          </a:p>
          <a:p>
            <a:r>
              <a:rPr lang="en-US" dirty="0" smtClean="0"/>
              <a:t>Objectification of women: The depiction of women as mere objects of male desire, often in media and advertising.</a:t>
            </a:r>
          </a:p>
          <a:p>
            <a:r>
              <a:rPr lang="as-IN" dirty="0" smtClean="0"/>
              <a:t>নাৰীৰ বস্তুনিষ্ঠতা: প্ৰায়ে সংবাদ মাধ্যম আৰু বিজ্ঞাপনত নাৰীক কেৱল পুৰুষৰ ইচ্ছাৰ বস্তু হিচাপে চিত্ৰিত কৰা।</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Autofit/>
          </a:bodyPr>
          <a:lstStyle/>
          <a:p>
            <a:endParaRPr lang="en-US" sz="800" dirty="0"/>
          </a:p>
        </p:txBody>
      </p:sp>
      <p:sp>
        <p:nvSpPr>
          <p:cNvPr id="3" name="Content Placeholder 2"/>
          <p:cNvSpPr>
            <a:spLocks noGrp="1"/>
          </p:cNvSpPr>
          <p:nvPr>
            <p:ph idx="1"/>
          </p:nvPr>
        </p:nvSpPr>
        <p:spPr>
          <a:xfrm>
            <a:off x="0" y="142852"/>
            <a:ext cx="9144000" cy="6715148"/>
          </a:xfrm>
        </p:spPr>
        <p:txBody>
          <a:bodyPr>
            <a:normAutofit fontScale="77500" lnSpcReduction="20000"/>
          </a:bodyPr>
          <a:lstStyle/>
          <a:p>
            <a:r>
              <a:rPr lang="en-US" dirty="0" smtClean="0"/>
              <a:t>Fundamental to sexism is the assumption that men are superior to women.</a:t>
            </a:r>
          </a:p>
          <a:p>
            <a:r>
              <a:rPr lang="as-IN" dirty="0" smtClean="0"/>
              <a:t>যৌনতাবাদৰ মৌলিক কথাটো হ’ল পুৰুষক নাৰীতকৈ শ্ৰেষ্ঠ বুলি ধাৰণা কৰা।</a:t>
            </a:r>
            <a:endParaRPr lang="en-US" dirty="0" smtClean="0"/>
          </a:p>
          <a:p>
            <a:r>
              <a:rPr lang="en-US" dirty="0" smtClean="0"/>
              <a:t>Sexism has always had negative consequences for women. It has caused some women to avoid pursuing successful careers typically described as “masculine”—perhaps to avoid the social impression that they are less desirable as spouses or mothers, or even less “feminine.” </a:t>
            </a:r>
          </a:p>
          <a:p>
            <a:r>
              <a:rPr lang="as-IN" dirty="0" smtClean="0"/>
              <a:t>যৌনতাবাদৰ সদায় নাৰীৰ বাবে নেতিবাচক পৰিণতি হৈ আহিছে। ইয়াৰ ফলত কিছুমান মহিলাই সাধাৰণতে “পুৰুষ” বুলি বৰ্ণনা কৰা সফল কেৰিয়াৰ গঢ়ি তোলাৰ পৰা আঁতৰি আহিছে—হয়তো এই সামাজিক ধাৰণাটো এৰাই চলিবলৈ যে তেওঁলোক পত্নী বা মাতৃ হিচাপে কম বাঞ্ছনীয়, বা আনকি কম “নাৰী”।</a:t>
            </a:r>
            <a:endParaRPr lang="en-US" dirty="0" smtClean="0"/>
          </a:p>
          <a:p>
            <a:r>
              <a:rPr lang="en-US" dirty="0" smtClean="0"/>
              <a:t>Sexism has also caused women to feel inferior to men or to rate themselves negatively.</a:t>
            </a:r>
          </a:p>
          <a:p>
            <a:r>
              <a:rPr lang="as-IN" dirty="0" smtClean="0"/>
              <a:t>যৌনতাবাদৰ বাবেও মহিলাসকলে পুৰুষতকৈ নীচ অনুভৱ কৰিছে বা নিজকে নেতিবাচক ৰেটিং দিছে।</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2852"/>
          </a:xfrm>
        </p:spPr>
        <p:txBody>
          <a:bodyPr>
            <a:noAutofit/>
          </a:bodyPr>
          <a:lstStyle/>
          <a:p>
            <a:endParaRPr lang="en-US" sz="800" dirty="0"/>
          </a:p>
        </p:txBody>
      </p:sp>
      <p:sp>
        <p:nvSpPr>
          <p:cNvPr id="3" name="Content Placeholder 2"/>
          <p:cNvSpPr>
            <a:spLocks noGrp="1"/>
          </p:cNvSpPr>
          <p:nvPr>
            <p:ph idx="1"/>
          </p:nvPr>
        </p:nvSpPr>
        <p:spPr>
          <a:xfrm>
            <a:off x="0" y="214290"/>
            <a:ext cx="9144000" cy="6643710"/>
          </a:xfrm>
        </p:spPr>
        <p:txBody>
          <a:bodyPr>
            <a:normAutofit fontScale="92500" lnSpcReduction="10000"/>
          </a:bodyPr>
          <a:lstStyle/>
          <a:p>
            <a:r>
              <a:rPr lang="en-US" dirty="0" smtClean="0"/>
              <a:t>Sexism has brought gender inequalities to women in almost all arenas of life. </a:t>
            </a:r>
          </a:p>
          <a:p>
            <a:r>
              <a:rPr lang="as-IN" dirty="0" smtClean="0"/>
              <a:t>জীৱনৰ প্ৰায় সকলো ক্ষেত্ৰতে যৌনতাবাদে নাৰীৰ বাবে লিংগ বৈষম্য কঢ়িয়াই আনিছে।</a:t>
            </a:r>
            <a:endParaRPr lang="en-US" dirty="0" smtClean="0"/>
          </a:p>
          <a:p>
            <a:r>
              <a:rPr lang="en-US" dirty="0" smtClean="0"/>
              <a:t>Differential socialization leads to gender inequality. Through socialization; it has become a part and parcel of social existence. </a:t>
            </a:r>
          </a:p>
          <a:p>
            <a:r>
              <a:rPr lang="as-IN" dirty="0" smtClean="0"/>
              <a:t>ভিন্নতামূলক সামাজিকৰণৰ ফলত লিংগ বৈষম্যৰ সৃষ্টি হয়। সামাজিকৰণৰ জৰিয়তে; ই সামাজিক অস্তিত্বৰ এক অংশ হৈ পৰিছে।</a:t>
            </a:r>
            <a:endParaRPr lang="en-US" dirty="0" smtClean="0"/>
          </a:p>
          <a:p>
            <a:r>
              <a:rPr lang="en-US" dirty="0" smtClean="0"/>
              <a:t>But inequality has been a special problem in the areas of higher education, work, and politics.</a:t>
            </a:r>
          </a:p>
          <a:p>
            <a:r>
              <a:rPr lang="as-IN" dirty="0" smtClean="0"/>
              <a:t>কিন্তু উচ্চ শিক্ষা, কৰ্ম, ৰাজনীতিৰ ক্ষেত্ৰত বৈষম্য এক বিশেষ সমস্যা হৈ আহিছে।</a:t>
            </a:r>
            <a:endParaRPr lang="en-US" dirty="0" smtClean="0"/>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2017</TotalTime>
  <Words>1063</Words>
  <Application>Microsoft Office PowerPoint</Application>
  <PresentationFormat>On-screen Show (4:3)</PresentationFormat>
  <Paragraphs>50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GENDER STRATIFICATION</vt:lpstr>
      <vt:lpstr>WHAT IS GENDER STRATIFICATION? লিংগ স্তৰীকৰণ কি?</vt:lpstr>
      <vt:lpstr>FEMINIST THEORY ON STRATIFICATION</vt:lpstr>
      <vt:lpstr>CONTINUED…</vt:lpstr>
      <vt:lpstr>CONTINUED…</vt:lpstr>
      <vt:lpstr>SEXISM(যৌনতাবাদ)</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STRATIFICATION</dc:title>
  <dc:creator>trinayantalukdar007@gmail.com</dc:creator>
  <cp:lastModifiedBy>trinayantalukdar007@gmail.com</cp:lastModifiedBy>
  <cp:revision>8</cp:revision>
  <dcterms:created xsi:type="dcterms:W3CDTF">2023-08-29T05:54:37Z</dcterms:created>
  <dcterms:modified xsi:type="dcterms:W3CDTF">2024-01-31T06:51:05Z</dcterms:modified>
</cp:coreProperties>
</file>