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C42BA7C-9004-412E-9E5E-2CF029DC1EA3}" type="datetimeFigureOut">
              <a:rPr lang="en-US" smtClean="0"/>
              <a:pPr/>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61E72A-0E2E-48D4-AF6E-CB6A69525F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42BA7C-9004-412E-9E5E-2CF029DC1EA3}" type="datetimeFigureOut">
              <a:rPr lang="en-US" smtClean="0"/>
              <a:pPr/>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61E72A-0E2E-48D4-AF6E-CB6A69525F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42BA7C-9004-412E-9E5E-2CF029DC1EA3}" type="datetimeFigureOut">
              <a:rPr lang="en-US" smtClean="0"/>
              <a:pPr/>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61E72A-0E2E-48D4-AF6E-CB6A69525F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42BA7C-9004-412E-9E5E-2CF029DC1EA3}" type="datetimeFigureOut">
              <a:rPr lang="en-US" smtClean="0"/>
              <a:pPr/>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61E72A-0E2E-48D4-AF6E-CB6A69525F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42BA7C-9004-412E-9E5E-2CF029DC1EA3}" type="datetimeFigureOut">
              <a:rPr lang="en-US" smtClean="0"/>
              <a:pPr/>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61E72A-0E2E-48D4-AF6E-CB6A69525F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42BA7C-9004-412E-9E5E-2CF029DC1EA3}" type="datetimeFigureOut">
              <a:rPr lang="en-US" smtClean="0"/>
              <a:pPr/>
              <a:t>8/10/2023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61E72A-0E2E-48D4-AF6E-CB6A69525F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42BA7C-9004-412E-9E5E-2CF029DC1EA3}" type="datetimeFigureOut">
              <a:rPr lang="en-US" smtClean="0"/>
              <a:pPr/>
              <a:t>8/10/2023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61E72A-0E2E-48D4-AF6E-CB6A69525F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42BA7C-9004-412E-9E5E-2CF029DC1EA3}" type="datetimeFigureOut">
              <a:rPr lang="en-US" smtClean="0"/>
              <a:pPr/>
              <a:t>8/10/2023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61E72A-0E2E-48D4-AF6E-CB6A69525F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42BA7C-9004-412E-9E5E-2CF029DC1EA3}" type="datetimeFigureOut">
              <a:rPr lang="en-US" smtClean="0"/>
              <a:pPr/>
              <a:t>8/10/2023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61E72A-0E2E-48D4-AF6E-CB6A69525F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42BA7C-9004-412E-9E5E-2CF029DC1EA3}" type="datetimeFigureOut">
              <a:rPr lang="en-US" smtClean="0"/>
              <a:pPr/>
              <a:t>8/10/2023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61E72A-0E2E-48D4-AF6E-CB6A69525F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42BA7C-9004-412E-9E5E-2CF029DC1EA3}" type="datetimeFigureOut">
              <a:rPr lang="en-US" smtClean="0"/>
              <a:pPr/>
              <a:t>8/10/2023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61E72A-0E2E-48D4-AF6E-CB6A69525F2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42BA7C-9004-412E-9E5E-2CF029DC1EA3}" type="datetimeFigureOut">
              <a:rPr lang="en-US" smtClean="0"/>
              <a:pPr/>
              <a:t>8/10/2023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61E72A-0E2E-48D4-AF6E-CB6A69525F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MARXIST PERSPECTIVE ON SOCIAL STRATIFICATION</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3966"/>
          </a:xfrm>
        </p:spPr>
        <p:txBody>
          <a:bodyPr>
            <a:normAutofit fontScale="90000"/>
          </a:bodyPr>
          <a:lstStyle/>
          <a:p>
            <a:endParaRPr lang="en-US" dirty="0"/>
          </a:p>
        </p:txBody>
      </p:sp>
      <p:sp>
        <p:nvSpPr>
          <p:cNvPr id="3" name="Content Placeholder 2"/>
          <p:cNvSpPr>
            <a:spLocks noGrp="1"/>
          </p:cNvSpPr>
          <p:nvPr>
            <p:ph idx="1"/>
          </p:nvPr>
        </p:nvSpPr>
        <p:spPr>
          <a:xfrm>
            <a:off x="142844" y="571480"/>
            <a:ext cx="8858312" cy="6143668"/>
          </a:xfrm>
        </p:spPr>
        <p:txBody>
          <a:bodyPr>
            <a:normAutofit fontScale="62500" lnSpcReduction="20000"/>
          </a:bodyPr>
          <a:lstStyle/>
          <a:p>
            <a:r>
              <a:rPr lang="en-US" dirty="0"/>
              <a:t>Marxian perspective about social stratification revolves round the concept of social classes</a:t>
            </a:r>
            <a:r>
              <a:rPr lang="en-US" dirty="0" smtClean="0"/>
              <a:t>.</a:t>
            </a:r>
          </a:p>
          <a:p>
            <a:r>
              <a:rPr lang="as-IN" dirty="0" smtClean="0"/>
              <a:t>সামাজিক স্তৰীয়কৰণৰ বিষয়ে মাৰ্ক্সীয় দৃষ্টিভংগী সামাজিক শ্ৰেণীৰ ধাৰণাটোৰ আশে-পাশে ঘূৰি থাকে।</a:t>
            </a:r>
            <a:endParaRPr lang="en-US" dirty="0" smtClean="0"/>
          </a:p>
          <a:p>
            <a:r>
              <a:rPr lang="en-US" dirty="0"/>
              <a:t>Marx viewed class differentiation as the crucial deter­minant of social, economic and political inequality. </a:t>
            </a:r>
            <a:endParaRPr lang="en-US" dirty="0" smtClean="0"/>
          </a:p>
          <a:p>
            <a:r>
              <a:rPr lang="as-IN" dirty="0" smtClean="0"/>
              <a:t>মাৰ্ক্সে শ্ৰেণী পাৰ্থক্যক সামাজিক, অৰ্থনৈতিক আৰু ৰাজনৈতিক বৈষম্যৰ গুৰুত্বপূৰ্ণ নিৰ্ণায়ক হিচাপে লয়।</a:t>
            </a:r>
            <a:endParaRPr lang="en-US" dirty="0" smtClean="0"/>
          </a:p>
          <a:p>
            <a:r>
              <a:rPr lang="en-US" dirty="0" smtClean="0"/>
              <a:t>According </a:t>
            </a:r>
            <a:r>
              <a:rPr lang="en-US" dirty="0"/>
              <a:t>to Marx, there is always a dominant and a subordinate class—a ruling class and a subject class</a:t>
            </a:r>
            <a:r>
              <a:rPr lang="en-US" dirty="0" smtClean="0"/>
              <a:t>.</a:t>
            </a:r>
          </a:p>
          <a:p>
            <a:r>
              <a:rPr lang="as-IN" dirty="0" smtClean="0"/>
              <a:t>মাৰ্ক্সৰ মতে সদায় এটা প্ৰভাৱশালী আৰু এটা অধীনস্থ শ্ৰেণী থাকে— এটা শাসক শ্ৰেণী আৰু এটা শ্ৰেণী যিয়ে শাসন পায়।</a:t>
            </a:r>
            <a:endParaRPr lang="en-US" dirty="0" smtClean="0"/>
          </a:p>
          <a:p>
            <a:r>
              <a:rPr lang="en-US" dirty="0"/>
              <a:t>The former (ruling class) is the class which owns the means of production (e.g., land and machinery) and the latter (subject class) sells its </a:t>
            </a:r>
            <a:r>
              <a:rPr lang="en-US" dirty="0" err="1"/>
              <a:t>labour</a:t>
            </a:r>
            <a:r>
              <a:rPr lang="en-US" dirty="0"/>
              <a:t> to survive. </a:t>
            </a:r>
            <a:endParaRPr lang="en-US" dirty="0" smtClean="0"/>
          </a:p>
          <a:p>
            <a:r>
              <a:rPr lang="as-IN" dirty="0" smtClean="0"/>
              <a:t>প্ৰথমটো (শাসক শ্ৰেণী) হৈছে উৎপাদনৰ মাধ্যম (যেনে মাটি আৰু যন্ত্ৰপাতি)ৰ মালিক শ্ৰেণী আৰু দ্বিতীয়টোৱে (বিষয় শ্ৰেণী) জীয়াই থাকিবলৈ নিজৰ শ্ৰম বিক্ৰী কৰে।</a:t>
            </a:r>
            <a:endParaRPr lang="en-US" dirty="0" smtClean="0"/>
          </a:p>
          <a:p>
            <a:r>
              <a:rPr lang="en-US" dirty="0" smtClean="0"/>
              <a:t>The </a:t>
            </a:r>
            <a:r>
              <a:rPr lang="en-US" dirty="0"/>
              <a:t>ruling class survives its power from the ownership and control of the forces of production</a:t>
            </a:r>
            <a:r>
              <a:rPr lang="en-US" dirty="0" smtClean="0"/>
              <a:t>.</a:t>
            </a:r>
          </a:p>
          <a:p>
            <a:r>
              <a:rPr lang="as-IN" dirty="0" smtClean="0"/>
              <a:t>শাসক শ্ৰেণীটোৱে উৎপাদন শক্তিৰ মালিকীস্বত্ব আৰু নিয়ন্ত্ৰণৰ পৰাই নিজৰ ক্ষমতা ৰক্ষা কৰে।</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3966"/>
          </a:xfrm>
        </p:spPr>
        <p:txBody>
          <a:bodyPr>
            <a:normAutofit fontScale="90000"/>
          </a:bodyPr>
          <a:lstStyle/>
          <a:p>
            <a:endParaRPr lang="en-US" dirty="0"/>
          </a:p>
        </p:txBody>
      </p:sp>
      <p:sp>
        <p:nvSpPr>
          <p:cNvPr id="3" name="Content Placeholder 2"/>
          <p:cNvSpPr>
            <a:spLocks noGrp="1"/>
          </p:cNvSpPr>
          <p:nvPr>
            <p:ph idx="1"/>
          </p:nvPr>
        </p:nvSpPr>
        <p:spPr>
          <a:xfrm>
            <a:off x="142844" y="642918"/>
            <a:ext cx="8786874" cy="5929354"/>
          </a:xfrm>
        </p:spPr>
        <p:txBody>
          <a:bodyPr>
            <a:normAutofit fontScale="92500" lnSpcReduction="20000"/>
          </a:bodyPr>
          <a:lstStyle/>
          <a:p>
            <a:r>
              <a:rPr lang="en-US" dirty="0"/>
              <a:t>The relationship between these classes has always been exploitative in all phases of history (feudal or any types of ancient societies) with an exception of a simple primitive society. </a:t>
            </a:r>
            <a:endParaRPr lang="en-US" dirty="0" smtClean="0"/>
          </a:p>
          <a:p>
            <a:r>
              <a:rPr lang="as-IN" dirty="0" smtClean="0"/>
              <a:t>সৰল আদিম সমাজৰ বাহিৰে ইতিহাসৰ সকলো পৰ্যায়তে (সামন্তীয় বা যিকোনো ধৰণৰ প্ৰাচীন সমাজ) এই শ্ৰেণীসমূহৰ মাজৰ সম্পৰ্ক সদায় শোষণমূলক হৈ আহিছে।</a:t>
            </a:r>
            <a:endParaRPr lang="en-US" dirty="0" smtClean="0"/>
          </a:p>
          <a:p>
            <a:r>
              <a:rPr lang="en-US" dirty="0" smtClean="0"/>
              <a:t>Marx </a:t>
            </a:r>
            <a:r>
              <a:rPr lang="en-US" dirty="0"/>
              <a:t>believed that primitive societies were non-class societies. In such societies, there was simple equality and as such there was no stratifi­cation based on class</a:t>
            </a:r>
            <a:r>
              <a:rPr lang="en-US" dirty="0" smtClean="0"/>
              <a:t>.</a:t>
            </a:r>
          </a:p>
          <a:p>
            <a:r>
              <a:rPr lang="as-IN" dirty="0" smtClean="0"/>
              <a:t>মাৰ্ক্সৰ মতে আদিম সমাজ অশ্ৰেণী সমাজ। এনে সমাজত সৰল সমতা আছিল আৰু সেইবাবেই শ্ৰেণীৰ ওপৰত ভিত্তি কৰি কোনো স্তৰবিন্যাস নাছিল।</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3966"/>
          </a:xfrm>
        </p:spPr>
        <p:txBody>
          <a:bodyPr>
            <a:normAutofit fontScale="90000"/>
          </a:bodyPr>
          <a:lstStyle/>
          <a:p>
            <a:endParaRPr lang="en-US" dirty="0"/>
          </a:p>
        </p:txBody>
      </p:sp>
      <p:sp>
        <p:nvSpPr>
          <p:cNvPr id="3" name="Content Placeholder 2"/>
          <p:cNvSpPr>
            <a:spLocks noGrp="1"/>
          </p:cNvSpPr>
          <p:nvPr>
            <p:ph idx="1"/>
          </p:nvPr>
        </p:nvSpPr>
        <p:spPr>
          <a:xfrm>
            <a:off x="0" y="571480"/>
            <a:ext cx="9144000" cy="6286520"/>
          </a:xfrm>
        </p:spPr>
        <p:txBody>
          <a:bodyPr>
            <a:normAutofit fontScale="70000" lnSpcReduction="20000"/>
          </a:bodyPr>
          <a:lstStyle/>
          <a:p>
            <a:r>
              <a:rPr lang="en-US" dirty="0"/>
              <a:t>In Marxian view, the ruling class exploits and oppressed the subordinate class. </a:t>
            </a:r>
            <a:endParaRPr lang="en-US" dirty="0" smtClean="0"/>
          </a:p>
          <a:p>
            <a:r>
              <a:rPr lang="as-IN" dirty="0" smtClean="0"/>
              <a:t>মাৰ্ক্সৰ দৃষ্টিত শাসক শ্ৰেণীয়ে অধীনস্থ শ্ৰেণীক শোষণ আৰু অত্যাচাৰ কৰে।</a:t>
            </a:r>
            <a:endParaRPr lang="en-US" dirty="0" smtClean="0"/>
          </a:p>
          <a:p>
            <a:r>
              <a:rPr lang="en-US" dirty="0" smtClean="0"/>
              <a:t>As </a:t>
            </a:r>
            <a:r>
              <a:rPr lang="en-US" dirty="0"/>
              <a:t>a result, there is a basic conflict of interest between the two classes. </a:t>
            </a:r>
            <a:endParaRPr lang="en-US" dirty="0" smtClean="0"/>
          </a:p>
          <a:p>
            <a:r>
              <a:rPr lang="as-IN" dirty="0" smtClean="0"/>
              <a:t>ফলত দুয়োটা শ্ৰেণীৰ মাজত মৌলিক স্বাৰ্থৰ সংঘাতৰ সৃষ্টি হয়।</a:t>
            </a:r>
            <a:endParaRPr lang="en-US" dirty="0" smtClean="0"/>
          </a:p>
          <a:p>
            <a:r>
              <a:rPr lang="en-US" dirty="0" smtClean="0"/>
              <a:t>This </a:t>
            </a:r>
            <a:r>
              <a:rPr lang="en-US" dirty="0"/>
              <a:t>conflict between social classes has been continuous since the dawn of history</a:t>
            </a:r>
            <a:r>
              <a:rPr lang="en-US" dirty="0" smtClean="0"/>
              <a:t>.</a:t>
            </a:r>
          </a:p>
          <a:p>
            <a:r>
              <a:rPr lang="as-IN" dirty="0" smtClean="0"/>
              <a:t>সামাজিক শ্ৰেণীৰ মাজত এই সংঘাত ইতিহাসৰ আৰম্ভণিৰ পৰাই অবিৰতভাৱে চলি আহিছে।</a:t>
            </a:r>
            <a:endParaRPr lang="en-US" dirty="0" smtClean="0"/>
          </a:p>
          <a:p>
            <a:r>
              <a:rPr lang="en-US" dirty="0" smtClean="0"/>
              <a:t>According to Marx the </a:t>
            </a:r>
            <a:r>
              <a:rPr lang="en-US" dirty="0"/>
              <a:t>society was divided into two main classes—industrialists or capitalists—those who own the means of production (factories and machinery etc.) and working class—those who earn their living by selling their </a:t>
            </a:r>
            <a:r>
              <a:rPr lang="en-US" dirty="0" err="1"/>
              <a:t>labour</a:t>
            </a:r>
            <a:r>
              <a:rPr lang="en-US" dirty="0"/>
              <a:t> to them. For these two classes, Marx used the terms bourgeoisie (capitalist class) and proletariat (working class</a:t>
            </a:r>
            <a:r>
              <a:rPr lang="en-US" dirty="0" smtClean="0"/>
              <a:t>).</a:t>
            </a:r>
          </a:p>
          <a:p>
            <a:r>
              <a:rPr lang="as-IN" dirty="0" smtClean="0"/>
              <a:t>মাৰ্ক্সৰ মতে সমাজখন প্ৰধানকৈ দুটা শ্ৰেণীত বিভক্ত হৈছিল— শিল্পবাদী বা পুঁজিপতি— যিসকল উৎপাদনৰ মাধ্যম (কাৰখানা আৰু যন্ত্ৰপাতি আদি)ৰ মালিক আৰু শ্ৰমিক শ্ৰেণী— যিসকলে তেওঁলোকৰ হাতত নিজৰ শ্ৰম বিক্ৰী কৰি জীৱিকা উপাৰ্জন কৰে। এই দুটা শ্ৰেণীৰ বাবে মাৰ্ক্সে বুৰ্জোৱা (পুঁজিপতি শ্ৰেণী) আৰু সৰ্বহাৰা (শ্ৰমিক শ্ৰেণী) শব্দ দুটা ব্যৱহাৰ কৰিছিল।</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494</Words>
  <Application>Microsoft Office PowerPoint</Application>
  <PresentationFormat>On-screen Show (4:3)</PresentationFormat>
  <Paragraphs>23</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MARXIST PERSPECTIVE ON SOCIAL STRATIFICATION</vt:lpstr>
      <vt:lpstr>Slide 2</vt:lpstr>
      <vt:lpstr>Slide 3</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MARXIST PERSPECTIVE ON SOCIAL STRATIFICATION</dc:title>
  <dc:creator>trinayantalukdar007@gmail.com</dc:creator>
  <cp:lastModifiedBy>trinayantalukdar007@gmail.com</cp:lastModifiedBy>
  <cp:revision>2</cp:revision>
  <dcterms:created xsi:type="dcterms:W3CDTF">2023-08-10T05:13:20Z</dcterms:created>
  <dcterms:modified xsi:type="dcterms:W3CDTF">2023-08-10T06:29:53Z</dcterms:modified>
</cp:coreProperties>
</file>