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1F4128-AA6B-4B23-9437-962036675F6B}" type="datetimeFigureOut">
              <a:rPr lang="en-US" smtClean="0"/>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1F4128-AA6B-4B23-9437-962036675F6B}" type="datetimeFigureOut">
              <a:rPr lang="en-US" smtClean="0"/>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1F4128-AA6B-4B23-9437-962036675F6B}" type="datetimeFigureOut">
              <a:rPr lang="en-US" smtClean="0"/>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1F4128-AA6B-4B23-9437-962036675F6B}" type="datetimeFigureOut">
              <a:rPr lang="en-US" smtClean="0"/>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1F4128-AA6B-4B23-9437-962036675F6B}" type="datetimeFigureOut">
              <a:rPr lang="en-US" smtClean="0"/>
              <a:t>8/11/2023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1F4128-AA6B-4B23-9437-962036675F6B}" type="datetimeFigureOut">
              <a:rPr lang="en-US" smtClean="0"/>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1F4128-AA6B-4B23-9437-962036675F6B}" type="datetimeFigureOut">
              <a:rPr lang="en-US" smtClean="0"/>
              <a:t>8/11/2023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1F4128-AA6B-4B23-9437-962036675F6B}" type="datetimeFigureOut">
              <a:rPr lang="en-US" smtClean="0"/>
              <a:t>8/11/2023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1F4128-AA6B-4B23-9437-962036675F6B}" type="datetimeFigureOut">
              <a:rPr lang="en-US" smtClean="0"/>
              <a:t>8/11/2023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1F4128-AA6B-4B23-9437-962036675F6B}" type="datetimeFigureOut">
              <a:rPr lang="en-US" smtClean="0"/>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1F4128-AA6B-4B23-9437-962036675F6B}" type="datetimeFigureOut">
              <a:rPr lang="en-US" smtClean="0"/>
              <a:t>8/11/2023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71021F1-7A0A-4816-A80E-2EE5F1AC0F2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1F4128-AA6B-4B23-9437-962036675F6B}" type="datetimeFigureOut">
              <a:rPr lang="en-US" smtClean="0"/>
              <a:t>8/11/2023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71021F1-7A0A-4816-A80E-2EE5F1AC0F2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GENDER DISCRIMINATION BASED ON CASTE</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a:xfrm>
            <a:off x="142844" y="1214422"/>
            <a:ext cx="8858312" cy="5643578"/>
          </a:xfrm>
        </p:spPr>
        <p:txBody>
          <a:bodyPr>
            <a:normAutofit fontScale="55000" lnSpcReduction="20000"/>
          </a:bodyPr>
          <a:lstStyle/>
          <a:p>
            <a:r>
              <a:rPr lang="en-US" dirty="0"/>
              <a:t>Gender discrimination based on caste is a deeply ingrained issue in India, where the caste system has been in place for centuries</a:t>
            </a:r>
            <a:r>
              <a:rPr lang="en-US" dirty="0" smtClean="0"/>
              <a:t>.</a:t>
            </a:r>
          </a:p>
          <a:p>
            <a:r>
              <a:rPr lang="as-IN" dirty="0" smtClean="0"/>
              <a:t>জাতিৰ ভিত্তিত লিংগ বৈষম্য ভাৰতত গভীৰভাৱে শিপাই থকা বিষয়, য’ত যুগ যুগ ধৰি জাতি ব্যৱস্থা চলি আহিছে।</a:t>
            </a:r>
            <a:endParaRPr lang="en-US" dirty="0" smtClean="0"/>
          </a:p>
          <a:p>
            <a:r>
              <a:rPr lang="en-US" dirty="0" smtClean="0"/>
              <a:t>Members </a:t>
            </a:r>
            <a:r>
              <a:rPr lang="en-US" dirty="0"/>
              <a:t>of lower castes, particularly women, are often discriminated against and face significant challenges to accessing education, healthcare, and other resources essential for a fulfilling life</a:t>
            </a:r>
            <a:r>
              <a:rPr lang="en-US" dirty="0" smtClean="0"/>
              <a:t>.</a:t>
            </a:r>
          </a:p>
          <a:p>
            <a:r>
              <a:rPr lang="as-IN" dirty="0" smtClean="0"/>
              <a:t>নিম্নবৰ্ণৰ সদস্য বিশেষকৈ মহিলাসকলৰ বিৰুদ্ধে প্ৰায়ে বৈষম্যৰ সৃষ্টি হয় আৰু শিক্ষা, স্বাস্থ্যসেৱা আৰু পৰিপূৰ্ণ জীৱনৰ বাবে প্ৰয়োজনীয় অন্যান্য সম্পদৰ সুবিধা লাভৰ ক্ষেত্ৰত উল্লেখযোগ্য প্ৰত্যাহ্বানৰ সন্মুখীন হয়।</a:t>
            </a:r>
            <a:endParaRPr lang="en-US" dirty="0" smtClean="0"/>
          </a:p>
          <a:p>
            <a:r>
              <a:rPr lang="en-US" dirty="0"/>
              <a:t>Gender discrimination within the caste system is deeply intertwined with the patriarchal nature of Indian society</a:t>
            </a:r>
            <a:r>
              <a:rPr lang="en-US" dirty="0" smtClean="0"/>
              <a:t>.</a:t>
            </a:r>
          </a:p>
          <a:p>
            <a:r>
              <a:rPr lang="as-IN" dirty="0" smtClean="0"/>
              <a:t>জাতি ব্যৱস্থাৰ ভিতৰত লিংগ বৈষম্য ভাৰতীয় সমাজৰ পিতৃতান্ত্রিক স্বভাৱৰ সৈতে গভীৰভাৱে জড়িত হৈ আছে।</a:t>
            </a:r>
            <a:endParaRPr lang="en-US" dirty="0" smtClean="0"/>
          </a:p>
          <a:p>
            <a:r>
              <a:rPr lang="en-US" dirty="0" smtClean="0"/>
              <a:t>Women </a:t>
            </a:r>
            <a:r>
              <a:rPr lang="en-US" dirty="0"/>
              <a:t>from lower castes are particularly vulnerable to discrimination and violence because they face multiple forms of oppression. </a:t>
            </a:r>
            <a:endParaRPr lang="en-US" dirty="0" smtClean="0"/>
          </a:p>
          <a:p>
            <a:r>
              <a:rPr lang="as-IN" dirty="0" smtClean="0"/>
              <a:t>নিম্নবৰ্ণৰ মহিলাসকল বিশেষভাৱে বৈষম্য আৰু হিংসাৰ সন্মুখীন হ’বলগীয়া হয় কাৰণ তেওঁলোকে একাধিক ধৰণৰ অত্যাচাৰৰ সন্মুখীন হয়।</a:t>
            </a:r>
            <a:endParaRPr lang="en-US" dirty="0" smtClean="0"/>
          </a:p>
          <a:p>
            <a:r>
              <a:rPr lang="en-US" dirty="0" smtClean="0"/>
              <a:t>Discrimination </a:t>
            </a:r>
            <a:r>
              <a:rPr lang="en-US" dirty="0"/>
              <a:t>based on caste and gender can manifest in the form of limited access to education, employment, healthcare, and legal rights</a:t>
            </a:r>
            <a:r>
              <a:rPr lang="en-US" dirty="0" smtClean="0"/>
              <a:t>.</a:t>
            </a:r>
          </a:p>
          <a:p>
            <a:r>
              <a:rPr lang="as-IN" dirty="0" smtClean="0"/>
              <a:t>জাতি আৰু লিংগৰ ওপৰত ভিত্তি কৰি হোৱা বৈষম্য শিক্ষা, নিয়োগ, স্বাস্থ্যসেৱা, আইনী অধিকাৰৰ সীমিত সুবিধাৰ ৰূপত প্ৰকাশ পাব পাৰে।</a:t>
            </a:r>
            <a:endParaRPr lang="en-US" dirty="0"/>
          </a:p>
          <a:p>
            <a:endParaRPr lang="en-US" dirty="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3966"/>
          </a:xfrm>
        </p:spPr>
        <p:txBody>
          <a:bodyPr>
            <a:normAutofit fontScale="90000"/>
          </a:bodyPr>
          <a:lstStyle/>
          <a:p>
            <a:endParaRPr lang="en-US" dirty="0"/>
          </a:p>
        </p:txBody>
      </p:sp>
      <p:sp>
        <p:nvSpPr>
          <p:cNvPr id="3" name="Content Placeholder 2"/>
          <p:cNvSpPr>
            <a:spLocks noGrp="1"/>
          </p:cNvSpPr>
          <p:nvPr>
            <p:ph idx="1"/>
          </p:nvPr>
        </p:nvSpPr>
        <p:spPr>
          <a:xfrm>
            <a:off x="142844" y="571480"/>
            <a:ext cx="8858312" cy="6072230"/>
          </a:xfrm>
        </p:spPr>
        <p:txBody>
          <a:bodyPr>
            <a:normAutofit fontScale="62500" lnSpcReduction="20000"/>
          </a:bodyPr>
          <a:lstStyle/>
          <a:p>
            <a:r>
              <a:rPr lang="en-US" dirty="0"/>
              <a:t>Education is often inaccessible to members of lower castes, particularly women. </a:t>
            </a:r>
            <a:endParaRPr lang="en-US" dirty="0" smtClean="0"/>
          </a:p>
          <a:p>
            <a:r>
              <a:rPr lang="as-IN" dirty="0" smtClean="0"/>
              <a:t>নিম্নবৰ্ণৰ সদস্য বিশেষকৈ মহিলাসকলৰ বাবে শিক্ষা প্ৰায়ে দুৰ্গম হৈ পৰে।</a:t>
            </a:r>
            <a:endParaRPr lang="en-US" dirty="0" smtClean="0"/>
          </a:p>
          <a:p>
            <a:r>
              <a:rPr lang="en-US" dirty="0" smtClean="0"/>
              <a:t>According </a:t>
            </a:r>
            <a:r>
              <a:rPr lang="en-US" dirty="0"/>
              <a:t>to the World Bank, only 46% of girls from </a:t>
            </a:r>
            <a:r>
              <a:rPr lang="en-US" dirty="0" err="1"/>
              <a:t>Dalit</a:t>
            </a:r>
            <a:r>
              <a:rPr lang="en-US" dirty="0"/>
              <a:t> households complete primary school, compared to 66% of girls from non-</a:t>
            </a:r>
            <a:r>
              <a:rPr lang="en-US" dirty="0" err="1"/>
              <a:t>Dalit</a:t>
            </a:r>
            <a:r>
              <a:rPr lang="en-US" dirty="0"/>
              <a:t> households. </a:t>
            </a:r>
            <a:endParaRPr lang="en-US" dirty="0" smtClean="0"/>
          </a:p>
          <a:p>
            <a:r>
              <a:rPr lang="as-IN" dirty="0" smtClean="0"/>
              <a:t>বিশ্ব বেংকৰ তথ্য অনুসৰি দলিত পৰিয়ালৰ ছোৱালীৰ মাত্ৰ ৪৬% ছোৱালীয়েহে প্ৰাথমিক বিদ্যালয় সম্পূৰ্ণ কৰে, আনহাতে অদলিত পৰিয়ালৰ ৬৬% ছোৱালীয়েহে প্ৰাথমিক বিদ্যালয় সম্পূৰ্ণ কৰে।</a:t>
            </a:r>
            <a:endParaRPr lang="en-US" dirty="0" smtClean="0"/>
          </a:p>
          <a:p>
            <a:r>
              <a:rPr lang="en-US" dirty="0" smtClean="0"/>
              <a:t>Limited </a:t>
            </a:r>
            <a:r>
              <a:rPr lang="en-US" dirty="0"/>
              <a:t>access to education hinders social mobility and perpetuates cycles of poverty and discrimination</a:t>
            </a:r>
            <a:r>
              <a:rPr lang="en-US" dirty="0" smtClean="0"/>
              <a:t>.</a:t>
            </a:r>
          </a:p>
          <a:p>
            <a:r>
              <a:rPr lang="as-IN" dirty="0" smtClean="0"/>
              <a:t>শিক্ষাৰ সীমিত সুবিধাই সামাজিক গতিশীলতাত বাধাৰ সৃষ্টি কৰে আৰু দৰিদ্ৰতা আৰু বৈষম্যৰ চক্ৰক স্থায়ী কৰি তোলে।</a:t>
            </a:r>
            <a:endParaRPr lang="en-US" dirty="0" smtClean="0"/>
          </a:p>
          <a:p>
            <a:r>
              <a:rPr lang="en-US" dirty="0"/>
              <a:t>Employment opportunities are also limited for individuals from lower castes, particularly women. Discrimination based on caste and gender is prevalent in the workplace, which can result in unequal pay, limited job opportunities, and harassment. </a:t>
            </a:r>
            <a:endParaRPr lang="en-US" dirty="0" smtClean="0"/>
          </a:p>
          <a:p>
            <a:r>
              <a:rPr lang="as-IN" dirty="0" smtClean="0"/>
              <a:t>নিম্নবৰ্ণৰ ব্যক্তি বিশেষকৈ মহিলাসকলৰ বাবেও নিয়োগৰ সুযোগ সীমিত। কৰ্মক্ষেত্ৰত জাতি আৰু লিংগৰ ওপৰত ভিত্তি কৰি বৈষম্য প্ৰচলিত, যাৰ ফলত অসমান দৰমহা, সীমিত চাকৰিৰ সুযোগ, হাৰাশাস্তিৰ সৃষ্টি হ’ব পাৰে।</a:t>
            </a:r>
            <a:endParaRPr lang="en-US" dirty="0" smtClean="0"/>
          </a:p>
          <a:p>
            <a:r>
              <a:rPr lang="en-US" dirty="0" smtClean="0"/>
              <a:t>Women </a:t>
            </a:r>
            <a:r>
              <a:rPr lang="en-US" dirty="0"/>
              <a:t>from lower castes may face additional obstacles if they belong to a certain “impure” caste.</a:t>
            </a:r>
          </a:p>
          <a:p>
            <a:r>
              <a:rPr lang="as-IN" dirty="0" smtClean="0"/>
              <a:t>নিম্নবৰ্ণৰ মহিলাসকলে যদি কোনো নিৰ্দিষ্ট “অশুদ্ধ” জাতিৰ অন্তৰ্গত হয় তেন্তে অতিৰিক্ত বাধাৰ সন্মুখীন হ’ব পাৰে।</a:t>
            </a:r>
            <a:endParaRPr lang="en-US" dirty="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3966"/>
          </a:xfrm>
        </p:spPr>
        <p:txBody>
          <a:bodyPr>
            <a:normAutofit fontScale="90000"/>
          </a:bodyPr>
          <a:lstStyle/>
          <a:p>
            <a:endParaRPr lang="en-US" dirty="0"/>
          </a:p>
        </p:txBody>
      </p:sp>
      <p:sp>
        <p:nvSpPr>
          <p:cNvPr id="3" name="Content Placeholder 2"/>
          <p:cNvSpPr>
            <a:spLocks noGrp="1"/>
          </p:cNvSpPr>
          <p:nvPr>
            <p:ph idx="1"/>
          </p:nvPr>
        </p:nvSpPr>
        <p:spPr>
          <a:xfrm>
            <a:off x="457200" y="642918"/>
            <a:ext cx="8229600" cy="6215082"/>
          </a:xfrm>
        </p:spPr>
        <p:txBody>
          <a:bodyPr>
            <a:normAutofit fontScale="62500" lnSpcReduction="20000"/>
          </a:bodyPr>
          <a:lstStyle/>
          <a:p>
            <a:r>
              <a:rPr lang="en-US" dirty="0"/>
              <a:t>Healthcare is another area where gender discrimination based on caste is evident</a:t>
            </a:r>
            <a:r>
              <a:rPr lang="en-US" dirty="0" smtClean="0"/>
              <a:t>.</a:t>
            </a:r>
          </a:p>
          <a:p>
            <a:r>
              <a:rPr lang="as-IN" dirty="0" smtClean="0"/>
              <a:t>স্বাস্থ্যসেৱা হৈছে আন এক ক্ষেত্ৰ য’ত জাতি ভিত্তিত লিংগ বৈষম্য স্পষ্ট হৈ পৰিছে।</a:t>
            </a:r>
            <a:endParaRPr lang="en-US" dirty="0" smtClean="0"/>
          </a:p>
          <a:p>
            <a:r>
              <a:rPr lang="en-US" dirty="0" smtClean="0"/>
              <a:t>Women </a:t>
            </a:r>
            <a:r>
              <a:rPr lang="en-US" dirty="0"/>
              <a:t>from lower castes often have limited access to healthcare services and are more likely to experience poor healthcare outcomes. </a:t>
            </a:r>
            <a:endParaRPr lang="en-US" dirty="0" smtClean="0"/>
          </a:p>
          <a:p>
            <a:r>
              <a:rPr lang="as-IN" dirty="0" smtClean="0"/>
              <a:t>নিম্নবৰ্ণৰ মহিলাসকলৰ স্বাস্থ্যসেৱাৰ সুবিধা প্ৰায়ে সীমিত হয় আৰু স্বাস্থ্যসেৱাৰ ফলাফল বেয়া হোৱাৰ সম্ভাৱনা বেছি।</a:t>
            </a:r>
            <a:endParaRPr lang="en-US" dirty="0" smtClean="0"/>
          </a:p>
          <a:p>
            <a:r>
              <a:rPr lang="en-US" dirty="0" smtClean="0"/>
              <a:t>In </a:t>
            </a:r>
            <a:r>
              <a:rPr lang="en-US" dirty="0"/>
              <a:t>addition, they may experience discrimination from healthcare providers who may hold biases based on caste and gender</a:t>
            </a:r>
            <a:r>
              <a:rPr lang="en-US" dirty="0" smtClean="0"/>
              <a:t>.</a:t>
            </a:r>
          </a:p>
          <a:p>
            <a:r>
              <a:rPr lang="as-IN" dirty="0" smtClean="0"/>
              <a:t>ইয়াৰ উপৰিও তেওঁলোকে স্বাস্থ্যসেৱা প্ৰদানকাৰীৰ পৰা বৈষম্যৰ সন্মুখীন হ’ব পাৰে যিসকলে জাতি আৰু লিংগৰ ওপৰত ভিত্তি কৰি পক্ষপাতিত্ব ৰাখিব পাৰে।</a:t>
            </a:r>
            <a:endParaRPr lang="en-US" dirty="0" smtClean="0"/>
          </a:p>
          <a:p>
            <a:r>
              <a:rPr lang="en-US" dirty="0"/>
              <a:t>Finally, </a:t>
            </a:r>
            <a:r>
              <a:rPr lang="en-US" dirty="0" err="1"/>
              <a:t>Dalit</a:t>
            </a:r>
            <a:r>
              <a:rPr lang="en-US" dirty="0"/>
              <a:t> women are more likely to experience violence and exploitation due to their low social status. They are often the victims of sexual and physical violence, and the perpetrators may go unpunished due to their caste privilege</a:t>
            </a:r>
            <a:r>
              <a:rPr lang="en-US" dirty="0" smtClean="0"/>
              <a:t>.</a:t>
            </a:r>
          </a:p>
          <a:p>
            <a:r>
              <a:rPr lang="as-IN" dirty="0" smtClean="0"/>
              <a:t>শেষত ক’ব পাৰি যে দলিত মহিলাসকলৰ সামাজিক মৰ্যাদা নিম্ন হোৱাৰ বাবে হিংসা আৰু শোষণৰ সন্মুখীন হোৱাৰ সম্ভাৱনা বেছি। প্ৰায়ে যৌন আৰু শাৰীৰিক হিংসাৰ বলি হয়, আৰু জাতিগত বিশেষাধিকাৰৰ বাবে অপৰাধী শাস্তি নোপোৱাকৈ থাকিব পাৰে।</a:t>
            </a:r>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2528"/>
          </a:xfrm>
        </p:spPr>
        <p:txBody>
          <a:bodyPr>
            <a:normAutofit fontScale="90000"/>
          </a:bodyPr>
          <a:lstStyle/>
          <a:p>
            <a:endParaRPr lang="en-US" dirty="0"/>
          </a:p>
        </p:txBody>
      </p:sp>
      <p:sp>
        <p:nvSpPr>
          <p:cNvPr id="3" name="Content Placeholder 2"/>
          <p:cNvSpPr>
            <a:spLocks noGrp="1"/>
          </p:cNvSpPr>
          <p:nvPr>
            <p:ph idx="1"/>
          </p:nvPr>
        </p:nvSpPr>
        <p:spPr>
          <a:xfrm>
            <a:off x="142844" y="642918"/>
            <a:ext cx="8858312" cy="6072230"/>
          </a:xfrm>
        </p:spPr>
        <p:txBody>
          <a:bodyPr>
            <a:normAutofit fontScale="47500" lnSpcReduction="20000"/>
          </a:bodyPr>
          <a:lstStyle/>
          <a:p>
            <a:r>
              <a:rPr lang="en-US" dirty="0"/>
              <a:t>In conclusion, gender discrimination based on caste is a deeply entrenched issue in India that affects the lives of millions of women. </a:t>
            </a:r>
            <a:endParaRPr lang="en-US" dirty="0" smtClean="0"/>
          </a:p>
          <a:p>
            <a:r>
              <a:rPr lang="as-IN" dirty="0" smtClean="0"/>
              <a:t>সামৰণিত ক’ব পাৰি যে জাতি ভিত্তিত লিংগ বৈষম্য ভাৰতত গভীৰভাৱে শিপাই থকা এটা বিষয় যিয়ে লাখ লাখ মহিলাৰ জীৱনত প্ৰভাৱ পেলায়।</a:t>
            </a:r>
            <a:endParaRPr lang="en-US" dirty="0" smtClean="0"/>
          </a:p>
          <a:p>
            <a:r>
              <a:rPr lang="en-US" dirty="0" smtClean="0"/>
              <a:t>It </a:t>
            </a:r>
            <a:r>
              <a:rPr lang="en-US" dirty="0"/>
              <a:t>is crucial that society recognizes and addresses this issue to create a more just and equitable society</a:t>
            </a:r>
            <a:r>
              <a:rPr lang="en-US" dirty="0" smtClean="0"/>
              <a:t>.</a:t>
            </a:r>
          </a:p>
          <a:p>
            <a:r>
              <a:rPr lang="as-IN" dirty="0" smtClean="0"/>
              <a:t>অধিক ন্যায়পৰায়ণ আৰু সমতাপূৰ্ণ সমাজ এখন গঢ়ি তুলিবলৈ সমাজে এই বিষয়টোক স্বীকৃতি দিয়া আৰু সম্বোধন কৰাটো অতি গুৰুত্বপূৰ্ণ।</a:t>
            </a:r>
            <a:r>
              <a:rPr lang="en-US" dirty="0" smtClean="0"/>
              <a:t> </a:t>
            </a:r>
          </a:p>
          <a:p>
            <a:r>
              <a:rPr lang="en-US" dirty="0" smtClean="0"/>
              <a:t>This </a:t>
            </a:r>
            <a:r>
              <a:rPr lang="en-US" dirty="0"/>
              <a:t>can be achieved by implementing policies that promote equal access to education, employment opportunities, healthcare services, and legal rights. </a:t>
            </a:r>
            <a:endParaRPr lang="en-US" dirty="0" smtClean="0"/>
          </a:p>
          <a:p>
            <a:r>
              <a:rPr lang="as-IN" dirty="0" smtClean="0"/>
              <a:t>শিক্ষা, নিয়োগৰ সুযোগ, স্বাস্থ্যসেৱা সেৱা, আৰু আইনী অধিকাৰৰ সমান সুবিধা প্ৰদান কৰা নীতি ৰূপায়ণৰ দ্বাৰা এই কাম সম্ভৱ হ’ব পাৰে।</a:t>
            </a:r>
            <a:endParaRPr lang="en-US" dirty="0" smtClean="0"/>
          </a:p>
          <a:p>
            <a:r>
              <a:rPr lang="en-US" dirty="0"/>
              <a:t>Examples</a:t>
            </a:r>
          </a:p>
          <a:p>
            <a:r>
              <a:rPr lang="en-US" dirty="0" smtClean="0"/>
              <a:t>Women </a:t>
            </a:r>
            <a:r>
              <a:rPr lang="en-US" dirty="0"/>
              <a:t>from lower castes are often paid less for the same work as men from higher castes</a:t>
            </a:r>
            <a:r>
              <a:rPr lang="en-US" dirty="0" smtClean="0"/>
              <a:t>.</a:t>
            </a:r>
            <a:r>
              <a:rPr lang="en-US" dirty="0"/>
              <a:t> </a:t>
            </a:r>
            <a:endParaRPr lang="en-US" dirty="0" smtClean="0"/>
          </a:p>
          <a:p>
            <a:r>
              <a:rPr lang="as-IN" dirty="0" smtClean="0"/>
              <a:t>উচ্চ জাতিৰ পুৰুষৰ দৰে একে কামৰ বাবে নিম্নবৰ্ণৰ মহিলাসকলক প্ৰায়ে কম দৰমহা দিয়া হয়।</a:t>
            </a:r>
            <a:endParaRPr lang="en-US" dirty="0"/>
          </a:p>
          <a:p>
            <a:r>
              <a:rPr lang="en-US" dirty="0" smtClean="0"/>
              <a:t>Women </a:t>
            </a:r>
            <a:r>
              <a:rPr lang="en-US" dirty="0"/>
              <a:t>from lower castes are often denied education or access to jobs</a:t>
            </a:r>
            <a:r>
              <a:rPr lang="en-US" dirty="0" smtClean="0"/>
              <a:t>.</a:t>
            </a:r>
          </a:p>
          <a:p>
            <a:r>
              <a:rPr lang="as-IN" dirty="0" smtClean="0"/>
              <a:t>নিম্নবৰ্ণৰ মহিলাসকলক প্ৰায়ে শিক্ষা বা চাকৰিৰ সুবিধাৰ পৰা বঞ্চিত কৰা হয়।</a:t>
            </a:r>
            <a:endParaRPr lang="en-US" dirty="0"/>
          </a:p>
          <a:p>
            <a:r>
              <a:rPr lang="en-US" dirty="0" smtClean="0"/>
              <a:t>Lower-caste </a:t>
            </a:r>
            <a:r>
              <a:rPr lang="en-US" dirty="0"/>
              <a:t>women are often denied access to healthcare or given sub-standard medical care</a:t>
            </a:r>
            <a:r>
              <a:rPr lang="en-US" dirty="0" smtClean="0"/>
              <a:t>.</a:t>
            </a:r>
          </a:p>
          <a:p>
            <a:r>
              <a:rPr lang="as-IN" dirty="0" smtClean="0"/>
              <a:t>নিম্নবৰ্ণৰ মহিলাসকলক প্ৰায়ে স্বাস্থ্যসেৱাৰ সুবিধাৰ পৰা বঞ্চিত কৰা হয় বা অমান্য চিকিৎসা সেৱা প্ৰদান কৰা হয়।</a:t>
            </a:r>
            <a:endParaRPr lang="en-US" dirty="0"/>
          </a:p>
          <a:p>
            <a:r>
              <a:rPr lang="en-US" dirty="0" smtClean="0"/>
              <a:t>Women </a:t>
            </a:r>
            <a:r>
              <a:rPr lang="en-US" dirty="0"/>
              <a:t>from lower castes are often subjected to sexual violence and are not given justice</a:t>
            </a:r>
            <a:r>
              <a:rPr lang="en-US" dirty="0" smtClean="0"/>
              <a:t>.</a:t>
            </a:r>
          </a:p>
          <a:p>
            <a:r>
              <a:rPr lang="as-IN" dirty="0" smtClean="0"/>
              <a:t>নিম্নবৰ্ণৰ মহিলাসকলক প্ৰায়ে যৌন হিংসাৰ বলি হয় আৰু তেওঁলোকক ন্যায় প্ৰদান কৰা নহয়।</a:t>
            </a:r>
            <a:endParaRPr lang="en-US" dirty="0"/>
          </a:p>
          <a:p>
            <a:endParaRPr lang="en-US" dirty="0"/>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779</Words>
  <Application>Microsoft Office PowerPoint</Application>
  <PresentationFormat>On-screen Show (4:3)</PresentationFormat>
  <Paragraphs>45</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GENDER DISCRIMINATION BASED ON CASTE</vt:lpstr>
      <vt:lpstr>INTRODUCTION</vt:lpstr>
      <vt:lpstr>Slide 3</vt:lpstr>
      <vt:lpstr>Slide 4</vt:lpstr>
      <vt:lpstr>Slide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GENDER DISCRIMINATION BASED ON CASTE</dc:title>
  <dc:creator>trinayantalukdar007@gmail.com</dc:creator>
  <cp:lastModifiedBy>trinayantalukdar007@gmail.com</cp:lastModifiedBy>
  <cp:revision>2</cp:revision>
  <dcterms:created xsi:type="dcterms:W3CDTF">2023-08-11T02:59:38Z</dcterms:created>
  <dcterms:modified xsi:type="dcterms:W3CDTF">2023-08-11T03:19:39Z</dcterms:modified>
</cp:coreProperties>
</file>