
<file path=[Content_Types].xml><?xml version="1.0" encoding="utf-8"?>
<Types xmlns="http://schemas.openxmlformats.org/package/2006/content-types">
  <Override PartName="/ppt/slides/slide5.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83" d="100"/>
          <a:sy n="83" d="100"/>
        </p:scale>
        <p:origin x="-1426" y="-77"/>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FD858A66-23CF-42E6-BF7A-54AAC564C0C6}" type="datetimeFigureOut">
              <a:rPr lang="en-US" smtClean="0"/>
              <a:pPr/>
              <a:t>9/23/2023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928AA9E-5C2E-4370-8784-32EF3F41BFC0}"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D858A66-23CF-42E6-BF7A-54AAC564C0C6}" type="datetimeFigureOut">
              <a:rPr lang="en-US" smtClean="0"/>
              <a:pPr/>
              <a:t>9/23/2023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928AA9E-5C2E-4370-8784-32EF3F41BFC0}"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D858A66-23CF-42E6-BF7A-54AAC564C0C6}" type="datetimeFigureOut">
              <a:rPr lang="en-US" smtClean="0"/>
              <a:pPr/>
              <a:t>9/23/2023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928AA9E-5C2E-4370-8784-32EF3F41BFC0}"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D858A66-23CF-42E6-BF7A-54AAC564C0C6}" type="datetimeFigureOut">
              <a:rPr lang="en-US" smtClean="0"/>
              <a:pPr/>
              <a:t>9/23/2023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928AA9E-5C2E-4370-8784-32EF3F41BFC0}"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D858A66-23CF-42E6-BF7A-54AAC564C0C6}" type="datetimeFigureOut">
              <a:rPr lang="en-US" smtClean="0"/>
              <a:pPr/>
              <a:t>9/23/2023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928AA9E-5C2E-4370-8784-32EF3F41BFC0}"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FD858A66-23CF-42E6-BF7A-54AAC564C0C6}" type="datetimeFigureOut">
              <a:rPr lang="en-US" smtClean="0"/>
              <a:pPr/>
              <a:t>9/23/2023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928AA9E-5C2E-4370-8784-32EF3F41BFC0}"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FD858A66-23CF-42E6-BF7A-54AAC564C0C6}" type="datetimeFigureOut">
              <a:rPr lang="en-US" smtClean="0"/>
              <a:pPr/>
              <a:t>9/23/2023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928AA9E-5C2E-4370-8784-32EF3F41BFC0}"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FD858A66-23CF-42E6-BF7A-54AAC564C0C6}" type="datetimeFigureOut">
              <a:rPr lang="en-US" smtClean="0"/>
              <a:pPr/>
              <a:t>9/23/2023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928AA9E-5C2E-4370-8784-32EF3F41BFC0}"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D858A66-23CF-42E6-BF7A-54AAC564C0C6}" type="datetimeFigureOut">
              <a:rPr lang="en-US" smtClean="0"/>
              <a:pPr/>
              <a:t>9/23/2023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928AA9E-5C2E-4370-8784-32EF3F41BFC0}"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D858A66-23CF-42E6-BF7A-54AAC564C0C6}" type="datetimeFigureOut">
              <a:rPr lang="en-US" smtClean="0"/>
              <a:pPr/>
              <a:t>9/23/2023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928AA9E-5C2E-4370-8784-32EF3F41BFC0}"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D858A66-23CF-42E6-BF7A-54AAC564C0C6}" type="datetimeFigureOut">
              <a:rPr lang="en-US" smtClean="0"/>
              <a:pPr/>
              <a:t>9/23/2023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928AA9E-5C2E-4370-8784-32EF3F41BFC0}"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D858A66-23CF-42E6-BF7A-54AAC564C0C6}" type="datetimeFigureOut">
              <a:rPr lang="en-US" smtClean="0"/>
              <a:pPr/>
              <a:t>9/23/2023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928AA9E-5C2E-4370-8784-32EF3F41BFC0}"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GENDER DISCRIMINATION AT WORK</a:t>
            </a:r>
            <a:endParaRPr lang="en-US" dirty="0"/>
          </a:p>
        </p:txBody>
      </p:sp>
      <p:sp>
        <p:nvSpPr>
          <p:cNvPr id="3" name="Subtitle 2"/>
          <p:cNvSpPr>
            <a:spLocks noGrp="1"/>
          </p:cNvSpPr>
          <p:nvPr>
            <p:ph type="subTitle" idx="1"/>
          </p:nvPr>
        </p:nvSpPr>
        <p:spPr/>
        <p:txBody>
          <a:bodyPr/>
          <a:lstStyle/>
          <a:p>
            <a:endParaRPr lang="en-US"/>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42852"/>
            <a:ext cx="8229600" cy="500066"/>
          </a:xfrm>
        </p:spPr>
        <p:txBody>
          <a:bodyPr>
            <a:normAutofit fontScale="90000"/>
          </a:bodyPr>
          <a:lstStyle/>
          <a:p>
            <a:r>
              <a:rPr lang="en-US" dirty="0" smtClean="0"/>
              <a:t>INTRODUCTION</a:t>
            </a:r>
            <a:endParaRPr lang="en-US" dirty="0"/>
          </a:p>
        </p:txBody>
      </p:sp>
      <p:sp>
        <p:nvSpPr>
          <p:cNvPr id="3" name="Content Placeholder 2"/>
          <p:cNvSpPr>
            <a:spLocks noGrp="1"/>
          </p:cNvSpPr>
          <p:nvPr>
            <p:ph idx="1"/>
          </p:nvPr>
        </p:nvSpPr>
        <p:spPr>
          <a:xfrm>
            <a:off x="214282" y="642918"/>
            <a:ext cx="8715436" cy="6000792"/>
          </a:xfrm>
        </p:spPr>
        <p:txBody>
          <a:bodyPr>
            <a:normAutofit fontScale="62500" lnSpcReduction="20000"/>
          </a:bodyPr>
          <a:lstStyle/>
          <a:p>
            <a:r>
              <a:rPr lang="en-US" dirty="0" smtClean="0"/>
              <a:t>Sexual division of </a:t>
            </a:r>
            <a:r>
              <a:rPr lang="en-US" dirty="0" err="1" smtClean="0"/>
              <a:t>labour</a:t>
            </a:r>
            <a:r>
              <a:rPr lang="en-US" dirty="0" smtClean="0"/>
              <a:t> is one of the important issues in the women history.</a:t>
            </a:r>
          </a:p>
          <a:p>
            <a:r>
              <a:rPr lang="as-IN" dirty="0" smtClean="0"/>
              <a:t>যৌন শ্ৰম বিভাজন নাৰীৰ ইতিহাসৰ অন্যতম গুৰুত্বপূৰ্ণ বিষয়।</a:t>
            </a:r>
            <a:endParaRPr lang="en-US" dirty="0" smtClean="0"/>
          </a:p>
          <a:p>
            <a:r>
              <a:rPr lang="en-US" dirty="0" smtClean="0"/>
              <a:t>Some scholars explains that sexual division of </a:t>
            </a:r>
            <a:r>
              <a:rPr lang="en-US" dirty="0" err="1" smtClean="0"/>
              <a:t>labour</a:t>
            </a:r>
            <a:r>
              <a:rPr lang="en-US" dirty="0"/>
              <a:t> </a:t>
            </a:r>
            <a:r>
              <a:rPr lang="en-US" dirty="0" smtClean="0"/>
              <a:t>had its origin in pre historic societies, while other regards subordination of women by men as an instrumental or the basis on which society was formed.</a:t>
            </a:r>
          </a:p>
          <a:p>
            <a:r>
              <a:rPr lang="as-IN" dirty="0" smtClean="0"/>
              <a:t>কিছুমান পণ্ডিতে ব্যাখ্যা কৰে যে যৌন শ্ৰম বিভাজনৰ উৎপত্তি প্ৰাক-ঐতিহাসিক সমাজত হৈছিল, আনহাতে আন কিছুমানে পুৰুষৰ দ্বাৰা নাৰীক অধীনস্থ কৰাটো এটা আহিলা বা সমাজ গঠনৰ ভিত্তি হিচাপে গণ্য কৰে।</a:t>
            </a:r>
            <a:endParaRPr lang="en-US" dirty="0" smtClean="0"/>
          </a:p>
          <a:p>
            <a:r>
              <a:rPr lang="en-US" dirty="0" smtClean="0"/>
              <a:t>While other scholar connects women’s subordination with the emergence of social differentiation and patriarchy.</a:t>
            </a:r>
          </a:p>
          <a:p>
            <a:r>
              <a:rPr lang="as-IN" dirty="0" smtClean="0"/>
              <a:t>আন এজন পণ্ডিতে নাৰীৰ অধীনতাক সামাজিক পাৰ্থক্য আৰু পিতৃতন্ত্ৰৰ উত্থানৰ সৈতে সংযোগ কৰিছে।</a:t>
            </a:r>
            <a:endParaRPr lang="en-US" dirty="0" smtClean="0"/>
          </a:p>
          <a:p>
            <a:r>
              <a:rPr lang="en-US" dirty="0" smtClean="0"/>
              <a:t>Gender division of </a:t>
            </a:r>
            <a:r>
              <a:rPr lang="en-US" dirty="0" err="1" smtClean="0"/>
              <a:t>labour</a:t>
            </a:r>
            <a:r>
              <a:rPr lang="en-US" dirty="0" smtClean="0"/>
              <a:t> or sexual division of </a:t>
            </a:r>
            <a:r>
              <a:rPr lang="en-US" dirty="0" err="1" smtClean="0"/>
              <a:t>labour</a:t>
            </a:r>
            <a:r>
              <a:rPr lang="en-US" dirty="0" smtClean="0"/>
              <a:t> refers to the allocation of different roles, responsibilities and task to women and men based on societal ideas of what men and women should do, not according to their individual preferences or capabilities.</a:t>
            </a:r>
          </a:p>
          <a:p>
            <a:r>
              <a:rPr lang="as-IN" dirty="0" smtClean="0"/>
              <a:t>লিংগ শ্ৰম বিভাজন বা যৌন শ্ৰম বিভাজনৰ অৰ্থ হ’ল পুৰুষ আৰু মহিলাই নিজৰ ব্যক্তিগত পছন্দ বা সামৰ্থ্য অনুসৰি কি কৰিব নালাগে সেই সম্পৰ্কে সমাজৰ ধাৰণাৰ ভিত্তিত মহিলা আৰু পুৰুষক বিভিন্ন ভূমিকা, দায়িত্ব আৰু কাম আবণ্টন দিয়া।</a:t>
            </a:r>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2800" dirty="0" smtClean="0"/>
              <a:t>The work activity can be divided into three categories:</a:t>
            </a:r>
            <a:br>
              <a:rPr lang="en-US" sz="2800" dirty="0" smtClean="0"/>
            </a:br>
            <a:r>
              <a:rPr lang="as-IN" sz="2800" dirty="0" smtClean="0"/>
              <a:t>কৰ্ম কাৰ্য্যকলাপক তিনিটা ভাগত ভাগ কৰিব পাৰি:</a:t>
            </a:r>
            <a:endParaRPr lang="en-US" sz="2800" dirty="0"/>
          </a:p>
        </p:txBody>
      </p:sp>
      <p:sp>
        <p:nvSpPr>
          <p:cNvPr id="3" name="Content Placeholder 2"/>
          <p:cNvSpPr>
            <a:spLocks noGrp="1"/>
          </p:cNvSpPr>
          <p:nvPr>
            <p:ph idx="1"/>
          </p:nvPr>
        </p:nvSpPr>
        <p:spPr>
          <a:xfrm>
            <a:off x="0" y="1285860"/>
            <a:ext cx="9144000" cy="5357850"/>
          </a:xfrm>
        </p:spPr>
        <p:txBody>
          <a:bodyPr>
            <a:normAutofit fontScale="62500" lnSpcReduction="20000"/>
          </a:bodyPr>
          <a:lstStyle/>
          <a:p>
            <a:r>
              <a:rPr lang="en-US" b="1" dirty="0" smtClean="0"/>
              <a:t>PRODUCTION (</a:t>
            </a:r>
            <a:r>
              <a:rPr lang="as-IN" b="1" dirty="0" smtClean="0"/>
              <a:t>উৎপাদন</a:t>
            </a:r>
            <a:r>
              <a:rPr lang="en-US" b="1" dirty="0" smtClean="0"/>
              <a:t>)</a:t>
            </a:r>
          </a:p>
          <a:p>
            <a:r>
              <a:rPr lang="en-US" dirty="0" smtClean="0"/>
              <a:t>It refers to that activity which produces goods and services for the consumption and trade.</a:t>
            </a:r>
          </a:p>
          <a:p>
            <a:r>
              <a:rPr lang="as-IN" dirty="0" smtClean="0"/>
              <a:t>ইয়াৰ দ্বাৰা সেই কাৰ্য্যকলাপক বুজোৱা হয় যিয়ে উপভোগ আৰু বাণিজ্যৰ বাবে সামগ্ৰী আৰু সেৱা উৎপাদন কৰে।</a:t>
            </a:r>
            <a:endParaRPr lang="en-US" dirty="0" smtClean="0"/>
          </a:p>
          <a:p>
            <a:r>
              <a:rPr lang="en-US" dirty="0" smtClean="0"/>
              <a:t>Although both men and women are involved in productive activities.</a:t>
            </a:r>
          </a:p>
          <a:p>
            <a:r>
              <a:rPr lang="as-IN" dirty="0" smtClean="0"/>
              <a:t>যদিও পুৰুষ আৰু মহিলা উভয়েই উৎপাদনশীল কামত জড়িত।</a:t>
            </a:r>
            <a:endParaRPr lang="en-US" dirty="0" smtClean="0"/>
          </a:p>
          <a:p>
            <a:r>
              <a:rPr lang="en-US" dirty="0" smtClean="0"/>
              <a:t>The gender division of </a:t>
            </a:r>
            <a:r>
              <a:rPr lang="en-US" dirty="0" err="1" smtClean="0"/>
              <a:t>labour</a:t>
            </a:r>
            <a:r>
              <a:rPr lang="en-US" dirty="0" smtClean="0"/>
              <a:t> provides men to do jobs which are more skilled and better paid  women’s productive  activities are an extension  of work that are done at home.</a:t>
            </a:r>
          </a:p>
          <a:p>
            <a:r>
              <a:rPr lang="as-IN" dirty="0" smtClean="0"/>
              <a:t>লিংগ শ্ৰম বিভাজনে পুৰুষক অধিক দক্ষ কাম কৰিবলৈ সুবিধা প্ৰদান কৰে আৰু উন্নত দৰমহা পোৱা মহিলাৰ উৎপাদনশীল কাৰ্য্যকলাপ ঘৰতে কৰা কামৰ সম্প্ৰসাৰণ।</a:t>
            </a:r>
            <a:endParaRPr lang="en-US" dirty="0" smtClean="0"/>
          </a:p>
          <a:p>
            <a:r>
              <a:rPr lang="en-US" dirty="0" smtClean="0"/>
              <a:t>Women’s productive activities are given less importance and less value.</a:t>
            </a:r>
          </a:p>
          <a:p>
            <a:r>
              <a:rPr lang="as-IN" dirty="0" smtClean="0"/>
              <a:t>মহিলাৰ উৎপাদনশীল কাৰ্য্যকলাপক কম গুৰুত্ব দিয়া হয় আৰু কম মূল্য দিয়া হয়।</a:t>
            </a:r>
            <a:endParaRPr lang="en-US" dirty="0" smtClean="0"/>
          </a:p>
          <a:p>
            <a:r>
              <a:rPr lang="en-US" dirty="0" smtClean="0"/>
              <a:t>Therefore male employment is given greater emphasis and priority.</a:t>
            </a:r>
          </a:p>
          <a:p>
            <a:r>
              <a:rPr lang="as-IN" dirty="0" smtClean="0"/>
              <a:t>সেয়েহে পুৰুষৰ নিয়োগক অধিক গুৰুত্ব আৰু অগ্ৰাধিকাৰ দিয়া হয়।</a:t>
            </a:r>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REPRODUCTION(</a:t>
            </a:r>
            <a:r>
              <a:rPr lang="as-IN" dirty="0" smtClean="0"/>
              <a:t>প্ৰজনন</a:t>
            </a:r>
            <a:r>
              <a:rPr lang="en-US" dirty="0" smtClean="0"/>
              <a:t>)</a:t>
            </a:r>
            <a:endParaRPr lang="en-US" dirty="0"/>
          </a:p>
        </p:txBody>
      </p:sp>
      <p:sp>
        <p:nvSpPr>
          <p:cNvPr id="3" name="Content Placeholder 2"/>
          <p:cNvSpPr>
            <a:spLocks noGrp="1"/>
          </p:cNvSpPr>
          <p:nvPr>
            <p:ph idx="1"/>
          </p:nvPr>
        </p:nvSpPr>
        <p:spPr>
          <a:xfrm>
            <a:off x="0" y="1142984"/>
            <a:ext cx="9144000" cy="5715016"/>
          </a:xfrm>
        </p:spPr>
        <p:txBody>
          <a:bodyPr>
            <a:normAutofit fontScale="62500" lnSpcReduction="20000"/>
          </a:bodyPr>
          <a:lstStyle/>
          <a:p>
            <a:r>
              <a:rPr lang="en-US" dirty="0" smtClean="0"/>
              <a:t>Reproduction is of two kinds biological and social.</a:t>
            </a:r>
          </a:p>
          <a:p>
            <a:r>
              <a:rPr lang="as-IN" dirty="0" smtClean="0"/>
              <a:t>প্ৰজনন দুবিধ জৈৱিক আৰু সামাজিক।</a:t>
            </a:r>
            <a:endParaRPr lang="en-US" dirty="0" smtClean="0"/>
          </a:p>
          <a:p>
            <a:r>
              <a:rPr lang="en-US" dirty="0" smtClean="0"/>
              <a:t>Biological reproduction refers to giving birth to a new human beings, an activity which only women can perform.</a:t>
            </a:r>
          </a:p>
          <a:p>
            <a:r>
              <a:rPr lang="as-IN" dirty="0" smtClean="0"/>
              <a:t>জৈৱিক প্ৰজনন বুলিলে নতুন মানুহৰ জন্ম দিয়াক বুজোৱা হয়, যিটো কাম কেৱল মহিলাইহে কৰিব পাৰে।</a:t>
            </a:r>
            <a:endParaRPr lang="en-US" dirty="0" smtClean="0"/>
          </a:p>
          <a:p>
            <a:r>
              <a:rPr lang="en-US" dirty="0" smtClean="0"/>
              <a:t>Social reproduction refers to all the caring and nurturing activities necessary to ensure human service and maintenance.</a:t>
            </a:r>
          </a:p>
          <a:p>
            <a:r>
              <a:rPr lang="as-IN" dirty="0" smtClean="0"/>
              <a:t>সামাজিক প্ৰজননে মানৱ সেৱা আৰু ৰক্ষণাবেক্ষণ নিশ্চিত কৰিবলৈ প্ৰয়োজনীয় সকলো যত্ন আৰু লালন-পালন কাৰ্য্যক বুজায়।</a:t>
            </a:r>
            <a:endParaRPr lang="en-US" dirty="0" smtClean="0"/>
          </a:p>
          <a:p>
            <a:r>
              <a:rPr lang="en-US" dirty="0" smtClean="0"/>
              <a:t>Caring of children, cooking, feeding, washing, cleaning and nursing and other household activities falls in this category.</a:t>
            </a:r>
          </a:p>
          <a:p>
            <a:r>
              <a:rPr lang="as-IN" dirty="0" smtClean="0"/>
              <a:t>শিশুৰ যত্ন লোৱা, ৰন্ধা-বঢ়া, খুৱাই দিয়া, ধোৱা, নাৰ্চিং চাফাই কৰা, আৰু ঘৰুৱা অন্যান্য কাম-কাজ এই শ্ৰেণীত পৰে।</a:t>
            </a:r>
            <a:endParaRPr lang="en-US" dirty="0" smtClean="0"/>
          </a:p>
          <a:p>
            <a:r>
              <a:rPr lang="en-US" dirty="0" smtClean="0"/>
              <a:t>Although they are necessary for the human survival but they are neither considered work nor an economic activity and hence invisible, unrecognized and unpaid.</a:t>
            </a:r>
          </a:p>
          <a:p>
            <a:r>
              <a:rPr lang="as-IN" dirty="0" smtClean="0"/>
              <a:t>যদিও মানুহৰ অস্তিত্বৰ বাবে ইহঁত প্ৰয়োজনীয় ইহঁতক কাম বা অৰ্থনৈতিক কাৰ্য্যকলাপ বুলি গণ্য কৰা নহয় আৰু সেয়েহে অদৃশ্য, অচিনাক্ত আৰু বেতনহীন।</a:t>
            </a:r>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COMMUNITY</a:t>
            </a:r>
            <a:endParaRPr lang="en-US"/>
          </a:p>
        </p:txBody>
      </p:sp>
      <p:sp>
        <p:nvSpPr>
          <p:cNvPr id="3" name="Content Placeholder 2"/>
          <p:cNvSpPr>
            <a:spLocks noGrp="1"/>
          </p:cNvSpPr>
          <p:nvPr>
            <p:ph idx="1"/>
          </p:nvPr>
        </p:nvSpPr>
        <p:spPr/>
        <p:txBody>
          <a:bodyPr/>
          <a:lstStyle/>
          <a:p>
            <a:endParaRPr lang="en-US"/>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110</TotalTime>
  <Words>557</Words>
  <Application>Microsoft Office PowerPoint</Application>
  <PresentationFormat>On-screen Show (4:3)</PresentationFormat>
  <Paragraphs>34</Paragraphs>
  <Slides>5</Slides>
  <Notes>0</Notes>
  <HiddenSlides>0</HiddenSlides>
  <MMClips>0</MMClips>
  <ScaleCrop>false</ScaleCrop>
  <HeadingPairs>
    <vt:vector size="4" baseType="variant">
      <vt:variant>
        <vt:lpstr>Theme</vt:lpstr>
      </vt:variant>
      <vt:variant>
        <vt:i4>1</vt:i4>
      </vt:variant>
      <vt:variant>
        <vt:lpstr>Slide Titles</vt:lpstr>
      </vt:variant>
      <vt:variant>
        <vt:i4>5</vt:i4>
      </vt:variant>
    </vt:vector>
  </HeadingPairs>
  <TitlesOfParts>
    <vt:vector size="6" baseType="lpstr">
      <vt:lpstr>Office Theme</vt:lpstr>
      <vt:lpstr>GENDER DISCRIMINATION AT WORK</vt:lpstr>
      <vt:lpstr>INTRODUCTION</vt:lpstr>
      <vt:lpstr>The work activity can be divided into three categories: কৰ্ম কাৰ্য্যকলাপক তিনিটা ভাগত ভাগ কৰিব পাৰি:</vt:lpstr>
      <vt:lpstr>REPRODUCTION(প্ৰজনন)</vt:lpstr>
      <vt:lpstr>COMMUNITY</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GENDER DISCRIMINATION AT WORK</dc:title>
  <dc:creator>trinayantalukdar007@gmail.com</dc:creator>
  <cp:lastModifiedBy>trinayantalukdar007@gmail.com</cp:lastModifiedBy>
  <cp:revision>3</cp:revision>
  <dcterms:created xsi:type="dcterms:W3CDTF">2023-08-17T04:38:42Z</dcterms:created>
  <dcterms:modified xsi:type="dcterms:W3CDTF">2023-09-23T03:08:35Z</dcterms:modified>
</cp:coreProperties>
</file>