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8C60EC-3B3B-4C4D-AED6-1767627560C2}" type="datetimeFigureOut">
              <a:rPr lang="en-US" smtClean="0"/>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8C60EC-3B3B-4C4D-AED6-1767627560C2}" type="datetimeFigureOut">
              <a:rPr lang="en-US" smtClean="0"/>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8C60EC-3B3B-4C4D-AED6-1767627560C2}" type="datetimeFigureOut">
              <a:rPr lang="en-US" smtClean="0"/>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8C60EC-3B3B-4C4D-AED6-1767627560C2}" type="datetimeFigureOut">
              <a:rPr lang="en-US" smtClean="0"/>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8C60EC-3B3B-4C4D-AED6-1767627560C2}" type="datetimeFigureOut">
              <a:rPr lang="en-US" smtClean="0"/>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8C60EC-3B3B-4C4D-AED6-1767627560C2}" type="datetimeFigureOut">
              <a:rPr lang="en-US" smtClean="0"/>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8C60EC-3B3B-4C4D-AED6-1767627560C2}" type="datetimeFigureOut">
              <a:rPr lang="en-US" smtClean="0"/>
              <a:t>9/22/2023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8C60EC-3B3B-4C4D-AED6-1767627560C2}" type="datetimeFigureOut">
              <a:rPr lang="en-US" smtClean="0"/>
              <a:t>9/22/2023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C60EC-3B3B-4C4D-AED6-1767627560C2}" type="datetimeFigureOut">
              <a:rPr lang="en-US" smtClean="0"/>
              <a:t>9/22/2023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8C60EC-3B3B-4C4D-AED6-1767627560C2}" type="datetimeFigureOut">
              <a:rPr lang="en-US" smtClean="0"/>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8C60EC-3B3B-4C4D-AED6-1767627560C2}" type="datetimeFigureOut">
              <a:rPr lang="en-US" smtClean="0"/>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591AB-224F-4956-9473-13C6A80E94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C60EC-3B3B-4C4D-AED6-1767627560C2}" type="datetimeFigureOut">
              <a:rPr lang="en-US" smtClean="0"/>
              <a:t>9/22/2023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591AB-224F-4956-9473-13C6A80E94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COMMUNITY</a:t>
            </a:r>
            <a:endParaRPr lang="en-US" dirty="0"/>
          </a:p>
        </p:txBody>
      </p:sp>
      <p:sp>
        <p:nvSpPr>
          <p:cNvPr id="3" name="Subtitle 2"/>
          <p:cNvSpPr>
            <a:spLocks noGrp="1"/>
          </p:cNvSpPr>
          <p:nvPr>
            <p:ph type="subTitle" idx="1"/>
          </p:nvPr>
        </p:nvSpPr>
        <p:spPr/>
        <p:txBody>
          <a:bodyPr>
            <a:normAutofit/>
          </a:bodyPr>
          <a:lstStyle/>
          <a:p>
            <a:r>
              <a:rPr lang="as-IN" sz="3600" b="1" dirty="0" smtClean="0">
                <a:solidFill>
                  <a:schemeClr val="tx1"/>
                </a:solidFill>
              </a:rPr>
              <a:t>সম্প্ৰদায়</a:t>
            </a:r>
            <a:endParaRPr lang="en-US" sz="3600" b="1"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71480"/>
          </a:xfrm>
        </p:spPr>
        <p:txBody>
          <a:bodyPr>
            <a:normAutofit fontScale="90000"/>
          </a:bodyPr>
          <a:lstStyle/>
          <a:p>
            <a:r>
              <a:rPr lang="en-US" dirty="0" smtClean="0"/>
              <a:t>INTRODUCTION</a:t>
            </a:r>
            <a:endParaRPr lang="en-US" dirty="0"/>
          </a:p>
        </p:txBody>
      </p:sp>
      <p:sp>
        <p:nvSpPr>
          <p:cNvPr id="3" name="Content Placeholder 2"/>
          <p:cNvSpPr>
            <a:spLocks noGrp="1"/>
          </p:cNvSpPr>
          <p:nvPr>
            <p:ph idx="1"/>
          </p:nvPr>
        </p:nvSpPr>
        <p:spPr>
          <a:xfrm>
            <a:off x="142844" y="642918"/>
            <a:ext cx="8858312" cy="6072230"/>
          </a:xfrm>
        </p:spPr>
        <p:txBody>
          <a:bodyPr>
            <a:normAutofit fontScale="92500" lnSpcReduction="20000"/>
          </a:bodyPr>
          <a:lstStyle/>
          <a:p>
            <a:pPr algn="just"/>
            <a:r>
              <a:rPr lang="en-US" dirty="0"/>
              <a:t>A</a:t>
            </a:r>
            <a:r>
              <a:rPr lang="en-US" dirty="0" smtClean="0"/>
              <a:t> community refers to a group of people who share common social, cultural, or economic characteristics, and have a sense of belonging to a particular social group. A community usually has a degree of social integration and can be defined by factors such as geography, ethnicity, religion, or occupation.</a:t>
            </a:r>
          </a:p>
          <a:p>
            <a:pPr algn="just"/>
            <a:r>
              <a:rPr lang="en-US" dirty="0" smtClean="0"/>
              <a:t>Example: Punjabis who lives in Punjab.</a:t>
            </a:r>
          </a:p>
          <a:p>
            <a:pPr algn="just"/>
            <a:r>
              <a:rPr lang="as-IN" dirty="0" smtClean="0"/>
              <a:t>সম্প্ৰদায় বুলিলে সাধাৰণ সামাজিক, সাংস্কৃতিক বা অৰ্থনৈতিক বৈশিষ্ট্য থকা লোকৰ গোটক বুজোৱা হয়, আৰু কোনো বিশেষ সামাজিক গোটৰ অন্তৰ্গত হোৱাৰ অনুভৱ থাকে। সাধাৰণতে এটা সম্প্ৰদায়ৰ সামাজিক সংহতিৰ মাত্ৰা থাকে আৰু ইয়াক ভূগোল, জাতি, ধৰ্ম বা বৃত্তি আদি কাৰকৰ দ্বাৰা সংজ্ঞায়িত কৰিব পাৰি।</a:t>
            </a:r>
          </a:p>
          <a:p>
            <a:pPr algn="just"/>
            <a:r>
              <a:rPr lang="as-IN" dirty="0" smtClean="0"/>
              <a:t>উদাহৰণ: পঞ্জাৱত বাস কৰা পাঞ্জাবী।</a:t>
            </a:r>
            <a:endParaRPr lang="en-US" dirty="0" smtClean="0"/>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normAutofit fontScale="90000"/>
          </a:bodyPr>
          <a:lstStyle/>
          <a:p>
            <a:r>
              <a:rPr lang="en-US" dirty="0" smtClean="0"/>
              <a:t>Characteristics</a:t>
            </a:r>
            <a:endParaRPr lang="en-US" dirty="0"/>
          </a:p>
        </p:txBody>
      </p:sp>
      <p:sp>
        <p:nvSpPr>
          <p:cNvPr id="3" name="Content Placeholder 2"/>
          <p:cNvSpPr>
            <a:spLocks noGrp="1"/>
          </p:cNvSpPr>
          <p:nvPr>
            <p:ph idx="1"/>
          </p:nvPr>
        </p:nvSpPr>
        <p:spPr>
          <a:xfrm>
            <a:off x="0" y="642918"/>
            <a:ext cx="9144000" cy="6215082"/>
          </a:xfrm>
        </p:spPr>
        <p:txBody>
          <a:bodyPr>
            <a:normAutofit fontScale="62500" lnSpcReduction="20000"/>
          </a:bodyPr>
          <a:lstStyle/>
          <a:p>
            <a:pPr algn="just"/>
            <a:r>
              <a:rPr lang="en-US" dirty="0" smtClean="0"/>
              <a:t>The main characteristics of a community are:</a:t>
            </a:r>
          </a:p>
          <a:p>
            <a:pPr algn="just"/>
            <a:r>
              <a:rPr lang="en-US" b="1" dirty="0" smtClean="0"/>
              <a:t>A sense of belonging: </a:t>
            </a:r>
            <a:r>
              <a:rPr lang="en-US" dirty="0" smtClean="0"/>
              <a:t>Members of a community feel that they are a part of something larger than themselves. They have a sense of shared identity, values, and customs that define their group.</a:t>
            </a:r>
          </a:p>
          <a:p>
            <a:pPr algn="just"/>
            <a:r>
              <a:rPr lang="as-IN" dirty="0" smtClean="0"/>
              <a:t>নিজৰ বুলি অনুভৱ: এটা সম্প্ৰদায়ৰ সদস্যসকলে অনুভৱ কৰে যে তেওঁলোক নিজতকৈও ডাঙৰ কিবা এটাৰ অংশ। তেওঁলোকৰ এটা ভাগ-বতৰা পৰিচয়, মূল্যবোধ আৰু ৰীতি-নীতিৰ অনুভূতি যিয়ে তেওঁলোকৰ গোটক সংজ্ঞায়িত কৰে।</a:t>
            </a:r>
            <a:endParaRPr lang="en-US" dirty="0" smtClean="0"/>
          </a:p>
          <a:p>
            <a:pPr algn="just"/>
            <a:r>
              <a:rPr lang="en-US" b="1" dirty="0" smtClean="0"/>
              <a:t>Common interests and goals: </a:t>
            </a:r>
            <a:r>
              <a:rPr lang="en-US" dirty="0" smtClean="0"/>
              <a:t>Members of a community share similar interests, values, and goals, and work towards achieving them collectively.</a:t>
            </a:r>
          </a:p>
          <a:p>
            <a:pPr algn="just"/>
            <a:r>
              <a:rPr lang="as-IN" dirty="0" smtClean="0"/>
              <a:t>সাধাৰণ স্বাৰ্থ আৰু লক্ষ্য: এটা সম্প্ৰদায়ৰ সদস্যসকলৰ আগ্ৰহ, মূল্যবোধ আৰু লক্ষ্য একেধৰণৰ ভাগ-বতৰা কৰা হয় আৰু সেইবোৰ সামূহিকভাৱে লাভ কৰাৰ দিশত কাম কৰে।</a:t>
            </a:r>
            <a:endParaRPr lang="en-US" dirty="0" smtClean="0"/>
          </a:p>
          <a:p>
            <a:pPr algn="just"/>
            <a:r>
              <a:rPr lang="en-US" b="1" dirty="0" smtClean="0"/>
              <a:t>Communication: </a:t>
            </a:r>
            <a:r>
              <a:rPr lang="en-US" dirty="0" smtClean="0"/>
              <a:t>Communities have systems for communicating with each other, whether it is through social media, meetings, or other forms of interaction.</a:t>
            </a:r>
          </a:p>
          <a:p>
            <a:pPr algn="just"/>
            <a:r>
              <a:rPr lang="as-IN" dirty="0" smtClean="0"/>
              <a:t>যোগাযোগ: সম্প্ৰদায়সমূহৰ মাজত ইজনে সিজনৰ লগত যোগাযোগৰ ব্যৱস্থা থাকে, সেয়া ছ’চিয়েল মিডিয়া, সভা বা অন্যান্য ধৰণৰ পাৰস্পৰিক ক্ৰিয়াৰ জৰিয়তে হওক।</a:t>
            </a:r>
            <a:endParaRPr lang="en-US" dirty="0" smtClean="0"/>
          </a:p>
          <a:p>
            <a:pPr algn="just"/>
            <a:r>
              <a:rPr lang="en-US" b="1" dirty="0" smtClean="0"/>
              <a:t>Shared resources: </a:t>
            </a:r>
            <a:r>
              <a:rPr lang="en-US" dirty="0" smtClean="0"/>
              <a:t>Communities share resources like land, housing, and other infrastructure, and often work together to maintain and manage them.</a:t>
            </a:r>
          </a:p>
          <a:p>
            <a:pPr algn="just"/>
            <a:r>
              <a:rPr lang="as-IN" dirty="0" smtClean="0"/>
              <a:t>অংশীদাৰী সম্পদ: সম্প্ৰদায়সমূহে মাটি, গৃহ, আৰু অন্যান্য আন্তঃগাঁথনিৰ দৰে সম্পদসমূহ ভাগ-বতৰা কৰে, আৰু প্ৰায়ে একেলগে কাম কৰি সেইবোৰ ৰক্ষণাবেক্ষণ আৰু পৰিচালনা কৰে।</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457200" y="1142984"/>
            <a:ext cx="8229600" cy="5572164"/>
          </a:xfrm>
        </p:spPr>
        <p:txBody>
          <a:bodyPr>
            <a:normAutofit fontScale="62500" lnSpcReduction="20000"/>
          </a:bodyPr>
          <a:lstStyle/>
          <a:p>
            <a:r>
              <a:rPr lang="en-US" b="1" dirty="0" smtClean="0"/>
              <a:t>Social interactions: </a:t>
            </a:r>
            <a:r>
              <a:rPr lang="en-US" dirty="0" smtClean="0"/>
              <a:t>Social interactions play a vital role in the development of communities. Members interact with each other, support each other, and collaborate to achieve common goals.</a:t>
            </a:r>
          </a:p>
          <a:p>
            <a:r>
              <a:rPr lang="as-IN" dirty="0" smtClean="0"/>
              <a:t>সামাজিক পাৰস্পৰিক ক্ৰিয়া-কলাপ: সম্প্ৰদায়ৰ বিকাশত সামাজিক পাৰস্পৰিক ক্ৰিয়াই এক গুৰুত্বপূৰ্ণ ভূমিকা পালন কৰে। সদস্যসকলে ইজনে সিজনৰ সৈতে যোগাযোগ কৰে, ইজনে সিজনক সমৰ্থন কৰে, আৰু উমৈহতীয়া লক্ষ্যত উপনীত হ’বলৈ সহযোগিতা কৰে।</a:t>
            </a:r>
            <a:endParaRPr lang="en-US" dirty="0" smtClean="0"/>
          </a:p>
          <a:p>
            <a:r>
              <a:rPr lang="en-US" b="1" dirty="0" smtClean="0"/>
              <a:t>Diversity: </a:t>
            </a:r>
            <a:r>
              <a:rPr lang="en-US" dirty="0" smtClean="0"/>
              <a:t>Communities can be diverse in terms of religion, ethnicity, language, socio-economic status, and other factors. Diversity can help community members learn from each other and create a strong sense of unity.</a:t>
            </a:r>
          </a:p>
          <a:p>
            <a:r>
              <a:rPr lang="as-IN" dirty="0" smtClean="0"/>
              <a:t>বৈচিত্ৰ্য: ধৰ্ম, জাতি, ভাষা, আৰ্থ-সামাজিক অৱস্থা আৰু অন্যান্য কাৰকৰ ক্ষেত্ৰত সম্প্ৰদায়সমূহ বৈচিত্ৰ্যপূৰ্ণ হ’ব পাৰে। বৈচিত্ৰ্যই সম্প্ৰদায়ৰ সদস্যসকলক ইজনে সিজনৰ পৰা শিকিবলৈ আৰু ঐক্যৰ এক শক্তিশালী অনুভূতি সৃষ্টি কৰাত সহায় কৰিব পাৰে।</a:t>
            </a:r>
            <a:endParaRPr lang="en-US" dirty="0" smtClean="0"/>
          </a:p>
          <a:p>
            <a:r>
              <a:rPr lang="en-US" b="1" dirty="0" smtClean="0"/>
              <a:t>Interdependence: </a:t>
            </a:r>
            <a:r>
              <a:rPr lang="en-US" dirty="0" smtClean="0"/>
              <a:t>Members of a community depend on each other for support, resources, and mutual assistance.</a:t>
            </a:r>
          </a:p>
          <a:p>
            <a:r>
              <a:rPr lang="as-IN" dirty="0" smtClean="0"/>
              <a:t>আন্তঃনিৰ্ভৰশীলতা: এটা সম্প্ৰদায়ৰ সদস্যসকলে সমৰ্থন, সম্পদ আৰু পাৰস্পৰিক সহায়ৰ বাবে ইজনে সিজনৰ ওপৰত নিৰ্ভৰশীল।</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7232"/>
          </a:xfrm>
        </p:spPr>
        <p:txBody>
          <a:bodyPr>
            <a:noAutofit/>
          </a:bodyPr>
          <a:lstStyle/>
          <a:p>
            <a:r>
              <a:rPr lang="en-US" sz="2800" dirty="0" smtClean="0"/>
              <a:t>DIFFERENCE BETWEEN COMMUNITY AND SOCIETY</a:t>
            </a:r>
            <a:br>
              <a:rPr lang="en-US" sz="2800" dirty="0" smtClean="0"/>
            </a:br>
            <a:r>
              <a:rPr lang="as-IN" sz="2800" dirty="0" smtClean="0"/>
              <a:t>সম্প্ৰদায় আৰু সমাজৰ মাজত পাৰ্থক্য</a:t>
            </a:r>
            <a:endParaRPr lang="en-US" sz="2800" dirty="0"/>
          </a:p>
        </p:txBody>
      </p:sp>
      <p:sp>
        <p:nvSpPr>
          <p:cNvPr id="3" name="Content Placeholder 2"/>
          <p:cNvSpPr>
            <a:spLocks noGrp="1"/>
          </p:cNvSpPr>
          <p:nvPr>
            <p:ph idx="1"/>
          </p:nvPr>
        </p:nvSpPr>
        <p:spPr>
          <a:xfrm>
            <a:off x="142844" y="928670"/>
            <a:ext cx="8858312" cy="5786478"/>
          </a:xfrm>
        </p:spPr>
        <p:txBody>
          <a:bodyPr>
            <a:normAutofit fontScale="55000" lnSpcReduction="20000"/>
          </a:bodyPr>
          <a:lstStyle/>
          <a:p>
            <a:r>
              <a:rPr lang="en-US" dirty="0"/>
              <a:t>Society is a group of people living in a certain geographic area who interact with each other and share a common culture. On the other hand, the community is a name of a settlement, village, tribe or nation. When persons live together on a particular territory and have feelings of mutuality for each other. Further, they develop various types of relationships among themselves</a:t>
            </a:r>
            <a:r>
              <a:rPr lang="en-US" dirty="0" smtClean="0"/>
              <a:t>.</a:t>
            </a:r>
          </a:p>
          <a:p>
            <a:r>
              <a:rPr lang="as-IN" dirty="0" smtClean="0"/>
              <a:t>সমাজ হৈছে এটা নিৰ্দিষ্ট ভৌগোলিক অঞ্চলত বাস কৰা মানুহৰ এটা গোট যিয়ে ইজনে সিজনৰ লগত যোগাযোগ কৰে আৰু এক উমৈহতীয়া সংস্কৃতিৰ অংশীদাৰ। আনহাতে, সম্প্ৰদায়টো কোনো বসতি, গাঁও, জনগোষ্ঠী বা জাতিৰ নাম। যেতিয়া ব্যক্তিসকলে কোনো বিশেষ ভূখণ্ডত একেলগে থাকে আৰু ইজনে সিজনৰ প্ৰতি পাৰস্পৰিকতাৰ অনুভৱ কৰে। তদুপৰি তেওঁলোকে নিজৰ মাজত বিভিন্ন ধৰণৰ সম্পৰ্ক গঢ়ি তোলে।</a:t>
            </a:r>
            <a:endParaRPr lang="en-US" dirty="0"/>
          </a:p>
          <a:p>
            <a:r>
              <a:rPr lang="en-US" dirty="0"/>
              <a:t>In a society, the members are diverse as it comprises various communities. Whereas in a community, members share common characteristics, so they are quite similar to each other</a:t>
            </a:r>
            <a:r>
              <a:rPr lang="en-US" dirty="0" smtClean="0"/>
              <a:t>.</a:t>
            </a:r>
          </a:p>
          <a:p>
            <a:r>
              <a:rPr lang="as-IN" dirty="0" smtClean="0"/>
              <a:t>এখন সমাজত বিভিন্ন সম্প্ৰদায়ক সামৰি লোৱাৰ বাবে সদস্যসকল বৈচিত্ৰময়। আনহাতে এটা সম্প্ৰদায়ত সদস্যসকলৰ সাধাৰণ বৈশিষ্ট্য থাকে, গতিকে তেওঁলোক ইজনে সিজনৰ লগত যথেষ্ট মিল আছে।</a:t>
            </a:r>
            <a:endParaRPr lang="en-US" dirty="0"/>
          </a:p>
          <a:p>
            <a:r>
              <a:rPr lang="en-US" dirty="0"/>
              <a:t>Society is abstract, but the community is concrete. This means the community exists physically. But, society can only be realized. It does not exist in reality but only in people’s minds</a:t>
            </a:r>
            <a:r>
              <a:rPr lang="en-US" dirty="0" smtClean="0"/>
              <a:t>.</a:t>
            </a:r>
          </a:p>
          <a:p>
            <a:r>
              <a:rPr lang="as-IN" dirty="0" smtClean="0"/>
              <a:t>সমাজ বিমূৰ্ত, কিন্তু সম্প্ৰদায়টো কংক্ৰিট। অৰ্থাৎ সম্প্ৰদায়টোৰ অস্তিত্ব শাৰীৰিকভাৱে। কিন্তু, সমাজখনক উপলব্ধি কৰিব পৰা যায়। বাস্তৱত ইয়াৰ অস্তিত্ব নাই বৰঞ্চ কেৱল মানুহৰ মনতহে আছে।</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14356"/>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642918"/>
            <a:ext cx="9144000" cy="6215082"/>
          </a:xfrm>
        </p:spPr>
        <p:txBody>
          <a:bodyPr>
            <a:normAutofit fontScale="55000" lnSpcReduction="20000"/>
          </a:bodyPr>
          <a:lstStyle/>
          <a:p>
            <a:r>
              <a:rPr lang="en-US" dirty="0" smtClean="0"/>
              <a:t>In a society, people are aware of their lifestyles or, say, social life and have a common purpose in life. They are also emotionally integrated. Conversely, in a community, people are not aware of their lifestyles and life purposes. They lack cohesiveness and emotional integration.</a:t>
            </a:r>
          </a:p>
          <a:p>
            <a:r>
              <a:rPr lang="as-IN" dirty="0" smtClean="0"/>
              <a:t>এখন সমাজত মানুহ নিজৰ জীৱনশৈলী বা ধৰক সামাজিক জীৱনৰ প্ৰতি সচেতন আৰু জীৱনৰ এক উমৈহতীয়া উদ্দেশ্য থাকে। আৱেগিকভাৱেও একত্ৰিত হৈ থাকে। ইয়াৰ বিপৰীতে এটা সম্প্ৰদায়ত মানুহে নিজৰ জীৱনশৈলী আৰু জীৱনৰ উদ্দেশ্যৰ বিষয়ে সচেতন নহয়। তেওঁলোকৰ সংহতি আৰু আৱেগিক সংহতিৰ অভাৱ।</a:t>
            </a:r>
            <a:endParaRPr lang="en-US" dirty="0" smtClean="0"/>
          </a:p>
          <a:p>
            <a:r>
              <a:rPr lang="en-US" dirty="0" smtClean="0"/>
              <a:t>Society is a web of relationships existing among individuals. On the contrary, community implies a group of individuals residing within a certain territory, with some extent of we-feeling.</a:t>
            </a:r>
          </a:p>
          <a:p>
            <a:r>
              <a:rPr lang="as-IN" dirty="0" smtClean="0"/>
              <a:t>সমাজ হৈছে ব্যক্তিৰ মাজত বিদ্যমান সম্পৰ্কৰ জাল। ইয়াৰ বিপৰীতে সম্প্ৰদায়ৰ অৰ্থ হ’ল এটা নিৰ্দিষ্ট ভূখণ্ডৰ ভিতৰত বাস কৰা ব্যক্তিৰ এটা দল, কিছু পৰিমাণে আমি অনুভৱ কৰা।</a:t>
            </a:r>
            <a:endParaRPr lang="en-US" dirty="0" smtClean="0"/>
          </a:p>
          <a:p>
            <a:r>
              <a:rPr lang="en-US" dirty="0" smtClean="0"/>
              <a:t>Society is not confined to any locality or geographical area. But, the community is always concerned with a specific locality.</a:t>
            </a:r>
          </a:p>
          <a:p>
            <a:r>
              <a:rPr lang="as-IN" dirty="0" smtClean="0"/>
              <a:t>সমাজ কোনো স্থানীয়তা বা ভৌগোলিক অঞ্চলত সীমাবদ্ধ নহয়। কিন্তু, সম্প্ৰদায়টোৱে সদায় এটা নিৰ্দিষ্ট স্থানীয়তাৰ প্ৰতি চিন্তিত।</a:t>
            </a:r>
            <a:endParaRPr lang="en-US" dirty="0" smtClean="0"/>
          </a:p>
          <a:p>
            <a:r>
              <a:rPr lang="en-US" dirty="0" smtClean="0"/>
              <a:t>People belonging to a community have a community sentiment, without which a community does not come into existence. However, society focuses more on the organization.</a:t>
            </a:r>
          </a:p>
          <a:p>
            <a:r>
              <a:rPr lang="as-IN" dirty="0" smtClean="0"/>
              <a:t>এটা সম্প্ৰদায়ৰ অন্তৰ্গত মানুহৰ এটা সম্প্ৰদায়ৰ আৱেগ থাকে, যাৰ অবিহনে এটা সম্প্ৰদায়ৰ অস্তিত্বলৈ নাহে। অৱশ্যে সমাজে সংগঠনটোৰ ওপৰত অধিক গুৰুত্ব দিয়ে।</a:t>
            </a:r>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1055</Words>
  <Application>Microsoft Office PowerPoint</Application>
  <PresentationFormat>On-screen Show (4:3)</PresentationFormat>
  <Paragraphs>40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COMMUNITY</vt:lpstr>
      <vt:lpstr>INTRODUCTION</vt:lpstr>
      <vt:lpstr>Characteristics</vt:lpstr>
      <vt:lpstr>Continued….</vt:lpstr>
      <vt:lpstr>DIFFERENCE BETWEEN COMMUNITY AND SOCIETY সম্প্ৰদায় আৰু সমাজৰ মাজত পাৰ্থক্য</vt:lpstr>
      <vt:lpstr>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dc:title>
  <dc:creator>trinayantalukdar007@gmail.com</dc:creator>
  <cp:lastModifiedBy>trinayantalukdar007@gmail.com</cp:lastModifiedBy>
  <cp:revision>1</cp:revision>
  <dcterms:created xsi:type="dcterms:W3CDTF">2023-09-22T04:46:15Z</dcterms:created>
  <dcterms:modified xsi:type="dcterms:W3CDTF">2023-09-22T05:13:36Z</dcterms:modified>
</cp:coreProperties>
</file>