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1F80A4-69FA-4A8C-9B38-C17C1E0918A7}" type="datetimeFigureOut">
              <a:rPr lang="en-US" smtClean="0"/>
              <a:t>8/4/2023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3D4BF-D9EE-4191-A4A9-21C14944822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1F80A4-69FA-4A8C-9B38-C17C1E0918A7}" type="datetimeFigureOut">
              <a:rPr lang="en-US" smtClean="0"/>
              <a:t>8/4/2023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3D4BF-D9EE-4191-A4A9-21C14944822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1F80A4-69FA-4A8C-9B38-C17C1E0918A7}" type="datetimeFigureOut">
              <a:rPr lang="en-US" smtClean="0"/>
              <a:t>8/4/2023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3D4BF-D9EE-4191-A4A9-21C14944822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1F80A4-69FA-4A8C-9B38-C17C1E0918A7}" type="datetimeFigureOut">
              <a:rPr lang="en-US" smtClean="0"/>
              <a:t>8/4/2023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3D4BF-D9EE-4191-A4A9-21C14944822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1F80A4-69FA-4A8C-9B38-C17C1E0918A7}" type="datetimeFigureOut">
              <a:rPr lang="en-US" smtClean="0"/>
              <a:t>8/4/2023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3D4BF-D9EE-4191-A4A9-21C14944822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1F80A4-69FA-4A8C-9B38-C17C1E0918A7}" type="datetimeFigureOut">
              <a:rPr lang="en-US" smtClean="0"/>
              <a:t>8/4/2023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C3D4BF-D9EE-4191-A4A9-21C14944822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1F80A4-69FA-4A8C-9B38-C17C1E0918A7}" type="datetimeFigureOut">
              <a:rPr lang="en-US" smtClean="0"/>
              <a:t>8/4/2023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C3D4BF-D9EE-4191-A4A9-21C14944822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1F80A4-69FA-4A8C-9B38-C17C1E0918A7}" type="datetimeFigureOut">
              <a:rPr lang="en-US" smtClean="0"/>
              <a:t>8/4/2023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C3D4BF-D9EE-4191-A4A9-21C14944822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1F80A4-69FA-4A8C-9B38-C17C1E0918A7}" type="datetimeFigureOut">
              <a:rPr lang="en-US" smtClean="0"/>
              <a:t>8/4/2023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C3D4BF-D9EE-4191-A4A9-21C14944822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1F80A4-69FA-4A8C-9B38-C17C1E0918A7}" type="datetimeFigureOut">
              <a:rPr lang="en-US" smtClean="0"/>
              <a:t>8/4/2023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C3D4BF-D9EE-4191-A4A9-21C14944822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1F80A4-69FA-4A8C-9B38-C17C1E0918A7}" type="datetimeFigureOut">
              <a:rPr lang="en-US" smtClean="0"/>
              <a:t>8/4/2023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C3D4BF-D9EE-4191-A4A9-21C14944822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1F80A4-69FA-4A8C-9B38-C17C1E0918A7}" type="datetimeFigureOut">
              <a:rPr lang="en-US" smtClean="0"/>
              <a:t>8/4/2023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C3D4BF-D9EE-4191-A4A9-21C14944822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EMERGENCE OF SOCIOLOGY</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457200" y="1285860"/>
            <a:ext cx="8229600" cy="5214974"/>
          </a:xfrm>
        </p:spPr>
        <p:txBody>
          <a:bodyPr/>
          <a:lstStyle/>
          <a:p>
            <a:endParaRPr lang="en-US" dirty="0"/>
          </a:p>
          <a:p>
            <a:r>
              <a:rPr lang="en-US" dirty="0" smtClean="0"/>
              <a:t>The </a:t>
            </a:r>
            <a:r>
              <a:rPr lang="en-US" dirty="0"/>
              <a:t>major factors which influence the emergence of sociology as a sphere of study began in the late </a:t>
            </a:r>
            <a:r>
              <a:rPr lang="en-US" dirty="0" smtClean="0"/>
              <a:t>18</a:t>
            </a:r>
            <a:r>
              <a:rPr lang="en-US" baseline="30000" dirty="0" smtClean="0"/>
              <a:t>th</a:t>
            </a:r>
            <a:r>
              <a:rPr lang="en-US" dirty="0" smtClean="0"/>
              <a:t> </a:t>
            </a:r>
            <a:r>
              <a:rPr lang="en-US" dirty="0"/>
              <a:t>century with the </a:t>
            </a:r>
            <a:r>
              <a:rPr lang="en-US" dirty="0">
                <a:solidFill>
                  <a:srgbClr val="FF0000"/>
                </a:solidFill>
              </a:rPr>
              <a:t>French Revolution</a:t>
            </a:r>
            <a:r>
              <a:rPr lang="en-US" dirty="0"/>
              <a:t>, the period known as ‘the Enlightenment’, </a:t>
            </a:r>
            <a:r>
              <a:rPr lang="en-US" dirty="0">
                <a:solidFill>
                  <a:srgbClr val="FF0000"/>
                </a:solidFill>
              </a:rPr>
              <a:t>the </a:t>
            </a:r>
            <a:r>
              <a:rPr lang="en-US" dirty="0" smtClean="0">
                <a:solidFill>
                  <a:srgbClr val="FF0000"/>
                </a:solidFill>
              </a:rPr>
              <a:t>Industrial </a:t>
            </a:r>
            <a:r>
              <a:rPr lang="en-US" dirty="0">
                <a:solidFill>
                  <a:srgbClr val="FF0000"/>
                </a:solidFill>
              </a:rPr>
              <a:t>revolution </a:t>
            </a:r>
            <a:r>
              <a:rPr lang="en-US" dirty="0"/>
              <a:t>and </a:t>
            </a:r>
            <a:r>
              <a:rPr lang="en-US" dirty="0">
                <a:solidFill>
                  <a:srgbClr val="FF0000"/>
                </a:solidFill>
              </a:rPr>
              <a:t>Growth of natural Science.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POLITICAL OR FRENCH REVOLUTION</a:t>
            </a:r>
            <a:endParaRPr lang="en-US" dirty="0"/>
          </a:p>
        </p:txBody>
      </p:sp>
      <p:sp>
        <p:nvSpPr>
          <p:cNvPr id="3" name="Content Placeholder 2"/>
          <p:cNvSpPr>
            <a:spLocks noGrp="1"/>
          </p:cNvSpPr>
          <p:nvPr>
            <p:ph idx="1"/>
          </p:nvPr>
        </p:nvSpPr>
        <p:spPr>
          <a:xfrm>
            <a:off x="0" y="1142984"/>
            <a:ext cx="9144000" cy="5715016"/>
          </a:xfrm>
        </p:spPr>
        <p:txBody>
          <a:bodyPr>
            <a:normAutofit fontScale="62500" lnSpcReduction="20000"/>
          </a:bodyPr>
          <a:lstStyle/>
          <a:p>
            <a:endParaRPr lang="en-US" dirty="0"/>
          </a:p>
          <a:p>
            <a:r>
              <a:rPr lang="en-US" dirty="0" smtClean="0"/>
              <a:t>The French Revolution lasted for ten whole years and was the first modern and ideological revolution of its kind.</a:t>
            </a:r>
          </a:p>
          <a:p>
            <a:r>
              <a:rPr lang="as-IN" dirty="0" smtClean="0"/>
              <a:t>ফৰাচী বিপ্লৱ গোটেই দহ বছৰ ধৰি চলিছিল আৰু ই আছিল এই ধৰণৰ প্ৰথম আধুনিক আৰু মতাদৰ্শগত বিপ্লৱ।</a:t>
            </a:r>
            <a:endParaRPr lang="en-US" dirty="0"/>
          </a:p>
          <a:p>
            <a:r>
              <a:rPr lang="en-US" dirty="0"/>
              <a:t> It managed to eliminate the social distinctions between people and the feudal society. </a:t>
            </a:r>
            <a:endParaRPr lang="en-US" dirty="0" smtClean="0"/>
          </a:p>
          <a:p>
            <a:r>
              <a:rPr lang="as-IN" dirty="0" smtClean="0"/>
              <a:t>ই মানুহ আৰু সামন্তীয় সমাজৰ মাজত থকা সামাজিক পাৰ্থক্যবোৰ নাইকিয়া কৰিবলৈ সক্ষম হ’ল।</a:t>
            </a:r>
            <a:endParaRPr lang="en-US" dirty="0"/>
          </a:p>
          <a:p>
            <a:r>
              <a:rPr lang="en-US" dirty="0"/>
              <a:t> </a:t>
            </a:r>
            <a:r>
              <a:rPr lang="en-US" dirty="0" smtClean="0"/>
              <a:t>The power shifted away from the Church and came to the hands of the people.</a:t>
            </a:r>
          </a:p>
          <a:p>
            <a:r>
              <a:rPr lang="as-IN" dirty="0" smtClean="0"/>
              <a:t>ক্ষমতা গীৰ্জাৰ পৰা আঁতৰি আহি জনসাধাৰণৰ হাতত আহিল।</a:t>
            </a:r>
            <a:r>
              <a:rPr lang="en-US" dirty="0" smtClean="0"/>
              <a:t> </a:t>
            </a:r>
            <a:endParaRPr lang="en-US" dirty="0"/>
          </a:p>
          <a:p>
            <a:r>
              <a:rPr lang="en-US" dirty="0"/>
              <a:t> </a:t>
            </a:r>
            <a:r>
              <a:rPr lang="en-US" dirty="0" smtClean="0"/>
              <a:t>These changes had a historical, political, and social impact on the entire of Europe and not just France.</a:t>
            </a:r>
          </a:p>
          <a:p>
            <a:r>
              <a:rPr lang="as-IN" dirty="0" smtClean="0"/>
              <a:t>এই পৰিৱৰ্তনসমূহে কেৱল ফ্ৰান্সতে নহয়, সমগ্ৰ ইউৰোপতে ঐতিহাসিক, ৰাজনৈতিক আৰু সামাজিক প্ৰভাৱ পেলাইছিল।</a:t>
            </a:r>
            <a:endParaRPr lang="en-US" dirty="0" smtClean="0"/>
          </a:p>
          <a:p>
            <a:r>
              <a:rPr lang="en-US" dirty="0"/>
              <a:t>People were now advised to try and solve their problems on their own rather than wait for God to provide a solution for them. </a:t>
            </a:r>
            <a:endParaRPr lang="en-US" dirty="0" smtClean="0"/>
          </a:p>
          <a:p>
            <a:r>
              <a:rPr lang="as-IN" dirty="0" smtClean="0"/>
              <a:t>মানুহক এতিয়া পৰামৰ্শ দিয়া হৈছিল যে ঈশ্বৰে তেওঁলোকৰ সমস্যা সমাধানৰ বাবে অপেক্ষা নকৰি নিজাববীয়াকৈ সমাধান কৰিবলৈ চেষ্টা কৰক।</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INDUSTRIAL REVOLUTION</a:t>
            </a:r>
            <a:endParaRPr lang="en-US" dirty="0"/>
          </a:p>
        </p:txBody>
      </p:sp>
      <p:sp>
        <p:nvSpPr>
          <p:cNvPr id="3" name="Content Placeholder 2"/>
          <p:cNvSpPr>
            <a:spLocks noGrp="1"/>
          </p:cNvSpPr>
          <p:nvPr>
            <p:ph idx="1"/>
          </p:nvPr>
        </p:nvSpPr>
        <p:spPr>
          <a:xfrm>
            <a:off x="142844" y="1357298"/>
            <a:ext cx="8858312" cy="5286412"/>
          </a:xfrm>
        </p:spPr>
        <p:txBody>
          <a:bodyPr>
            <a:normAutofit fontScale="70000" lnSpcReduction="20000"/>
          </a:bodyPr>
          <a:lstStyle/>
          <a:p>
            <a:r>
              <a:rPr lang="en-US" dirty="0"/>
              <a:t>The second major event, that took place during the late 18th and early 19th century, was </a:t>
            </a:r>
            <a:r>
              <a:rPr lang="en-US" dirty="0" smtClean="0"/>
              <a:t>Industrialization. </a:t>
            </a:r>
          </a:p>
          <a:p>
            <a:r>
              <a:rPr lang="as-IN" dirty="0" smtClean="0"/>
              <a:t>১৮ শতিকাৰ শেষৰ ফালে আৰু ১৯ শতিকাৰ আৰম্ভণিতে সংঘটিত হোৱা দ্বিতীয়টো ডাঙৰ পৰিঘটনা আছিল ঔদ্যোগীকৰণ।</a:t>
            </a:r>
            <a:endParaRPr lang="en-US" dirty="0" smtClean="0"/>
          </a:p>
          <a:p>
            <a:r>
              <a:rPr lang="en-US" dirty="0"/>
              <a:t>The Industrial Revolution began in England in 18th </a:t>
            </a:r>
            <a:r>
              <a:rPr lang="en-US" dirty="0" smtClean="0"/>
              <a:t>century </a:t>
            </a:r>
            <a:r>
              <a:rPr lang="en-US" dirty="0"/>
              <a:t>and brought several changes in societies, shaping them in the form they are today. </a:t>
            </a:r>
            <a:endParaRPr lang="en-US" dirty="0" smtClean="0"/>
          </a:p>
          <a:p>
            <a:r>
              <a:rPr lang="as-IN" dirty="0" smtClean="0"/>
              <a:t>১৮ শতিকাত ইংলেণ্ডত আৰম্ভ হোৱা ঔদ্যোগিক বিপ্লৱে সমাজবোৰত কেইবাটাও পৰিৱৰ্তন আনি আজি যি ৰূপত আছে, সেই ৰূপত গঢ় লৈ উঠিছিল।</a:t>
            </a:r>
            <a:endParaRPr lang="en-US" dirty="0" smtClean="0"/>
          </a:p>
          <a:p>
            <a:r>
              <a:rPr lang="en-US" dirty="0"/>
              <a:t>Technology and the factory system have been the subject of countless writings in the nineteenth century. </a:t>
            </a:r>
            <a:endParaRPr lang="en-US" dirty="0" smtClean="0"/>
          </a:p>
          <a:p>
            <a:r>
              <a:rPr lang="as-IN" dirty="0" smtClean="0"/>
              <a:t>প্ৰযুক্তি আৰু কাৰখানা ব্যৱস্থা ঊনবিংশ শতিকাত অগণন লেখাৰ বিষয়বস্তু হৈ আহিছে।</a:t>
            </a:r>
            <a:endParaRPr lang="en-US" dirty="0" smtClean="0"/>
          </a:p>
          <a:p>
            <a:r>
              <a:rPr lang="en-US" dirty="0"/>
              <a:t>The impact of technology and factory system led to large-scale migration of people to the cities. </a:t>
            </a:r>
            <a:endParaRPr lang="en-US" dirty="0" smtClean="0"/>
          </a:p>
          <a:p>
            <a:r>
              <a:rPr lang="as-IN" dirty="0" smtClean="0"/>
              <a:t>প্ৰযুক্তি আৰু কাৰখানা ব্যৱস্থাৰ প্ৰভাৱে চহৰলৈ মানুহৰ বৃহৎ পৰিসৰৰ প্ৰব্ৰজন ঘটায়।</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GROWTH OF NATURAL SCIENCE</a:t>
            </a:r>
            <a:endParaRPr lang="en-US" dirty="0"/>
          </a:p>
        </p:txBody>
      </p:sp>
      <p:sp>
        <p:nvSpPr>
          <p:cNvPr id="3" name="Content Placeholder 2"/>
          <p:cNvSpPr>
            <a:spLocks noGrp="1"/>
          </p:cNvSpPr>
          <p:nvPr>
            <p:ph idx="1"/>
          </p:nvPr>
        </p:nvSpPr>
        <p:spPr>
          <a:xfrm>
            <a:off x="0" y="1214422"/>
            <a:ext cx="9144000" cy="5643578"/>
          </a:xfrm>
        </p:spPr>
        <p:txBody>
          <a:bodyPr>
            <a:normAutofit fontScale="85000" lnSpcReduction="20000"/>
          </a:bodyPr>
          <a:lstStyle/>
          <a:p>
            <a:r>
              <a:rPr lang="en-US" dirty="0"/>
              <a:t>Third is the growth of natural Science in 19th century. </a:t>
            </a:r>
            <a:endParaRPr lang="en-US" dirty="0" smtClean="0"/>
          </a:p>
          <a:p>
            <a:r>
              <a:rPr lang="as-IN" dirty="0" smtClean="0"/>
              <a:t>তৃতীয়তে ১৯ শতিকাত প্ৰাকৃতিক বিজ্ঞানৰ বৃদ্ধি।</a:t>
            </a:r>
            <a:endParaRPr lang="en-US" dirty="0" smtClean="0"/>
          </a:p>
          <a:p>
            <a:r>
              <a:rPr lang="en-US" dirty="0"/>
              <a:t>The success attained by the natural scientist inspired and even tempted good number of social thinkers. </a:t>
            </a:r>
            <a:endParaRPr lang="en-US" dirty="0" smtClean="0"/>
          </a:p>
          <a:p>
            <a:r>
              <a:rPr lang="as-IN" dirty="0" smtClean="0"/>
              <a:t>প্ৰাকৃতিক বিজ্ঞানীজনে লাভ কৰা সফলতাই ভাল সংখ্যক সামাজিক চিন্তাবিদক অনুপ্ৰাণিত কৰিছিল আনকি প্ৰলোভিত কৰিছিল।</a:t>
            </a:r>
            <a:endParaRPr lang="en-US" dirty="0" smtClean="0"/>
          </a:p>
          <a:p>
            <a:r>
              <a:rPr lang="en-US" dirty="0"/>
              <a:t>They argued that if their methods could be used successfully in the physical world or natural phenomena then why could they not be applied to the social world to understand social phenomena. </a:t>
            </a:r>
            <a:endParaRPr lang="en-US" dirty="0" smtClean="0"/>
          </a:p>
          <a:p>
            <a:r>
              <a:rPr lang="as-IN" dirty="0" smtClean="0"/>
              <a:t>তেওঁলোকৰ মতে যদি তেওঁলোকৰ পদ্ধতিসমূহ ভৌতিক জগত বা প্ৰাকৃতিক পৰিঘটনাত সফলতাৰে ব্যৱহাৰ কৰিব পৰা যায় তেন্তে সামাজিক পৰিঘটনা বুজিবলৈ সামাজিক জগতত প্ৰয়োগ কৰিব নোৱাৰি কিয়।</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481</Words>
  <Application>Microsoft Office PowerPoint</Application>
  <PresentationFormat>On-screen Show (4:3)</PresentationFormat>
  <Paragraphs>32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EMERGENCE OF SOCIOLOGY</vt:lpstr>
      <vt:lpstr>INTRODUCTION</vt:lpstr>
      <vt:lpstr>POLITICAL OR FRENCH REVOLUTION</vt:lpstr>
      <vt:lpstr>INDUSTRIAL REVOLUTION</vt:lpstr>
      <vt:lpstr>GROWTH OF NATURAL SCIENCE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EMERGENCE OF SOCIOLOGY</dc:title>
  <dc:creator>trinayantalukdar007@gmail.com</dc:creator>
  <cp:lastModifiedBy>trinayantalukdar007@gmail.com</cp:lastModifiedBy>
  <cp:revision>1</cp:revision>
  <dcterms:created xsi:type="dcterms:W3CDTF">2023-08-04T05:05:52Z</dcterms:created>
  <dcterms:modified xsi:type="dcterms:W3CDTF">2023-08-04T05:27:45Z</dcterms:modified>
</cp:coreProperties>
</file>