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F6F78D-1596-4DDD-901E-8E53B6BF2561}"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F6F78D-1596-4DDD-901E-8E53B6BF2561}"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F6F78D-1596-4DDD-901E-8E53B6BF2561}"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F6F78D-1596-4DDD-901E-8E53B6BF2561}"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F6F78D-1596-4DDD-901E-8E53B6BF2561}"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5F6F78D-1596-4DDD-901E-8E53B6BF2561}"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5F6F78D-1596-4DDD-901E-8E53B6BF2561}" type="datetimeFigureOut">
              <a:rPr lang="en-US" smtClean="0"/>
              <a:pPr/>
              <a:t>8/28/2023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F6F78D-1596-4DDD-901E-8E53B6BF2561}" type="datetimeFigureOut">
              <a:rPr lang="en-US" smtClean="0"/>
              <a:pPr/>
              <a:t>8/28/2023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F6F78D-1596-4DDD-901E-8E53B6BF2561}" type="datetimeFigureOut">
              <a:rPr lang="en-US" smtClean="0"/>
              <a:pPr/>
              <a:t>8/28/2023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6F78D-1596-4DDD-901E-8E53B6BF2561}"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F6F78D-1596-4DDD-901E-8E53B6BF2561}"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09147B-A379-43C8-864F-2F444EDD43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F6F78D-1596-4DDD-901E-8E53B6BF2561}" type="datetimeFigureOut">
              <a:rPr lang="en-US" smtClean="0"/>
              <a:pPr/>
              <a:t>8/28/2023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09147B-A379-43C8-864F-2F444EDD43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SOCIAL MOBILITY AND ITS </a:t>
            </a:r>
            <a:r>
              <a:rPr lang="en-US" dirty="0" smtClean="0"/>
              <a:t>TYPES</a:t>
            </a:r>
            <a:br>
              <a:rPr lang="en-US" dirty="0" smtClean="0"/>
            </a:br>
            <a:r>
              <a:rPr lang="as-IN" sz="4000" dirty="0" smtClean="0"/>
              <a:t>সামাজিক গতিশীলতা আৰু ইয়াৰ প্ৰকাৰ</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2918"/>
          </a:xfrm>
        </p:spPr>
        <p:txBody>
          <a:bodyPr>
            <a:noAutofit/>
          </a:bodyPr>
          <a:lstStyle/>
          <a:p>
            <a:r>
              <a:rPr lang="en-US" sz="3200" dirty="0" smtClean="0"/>
              <a:t>What is Social Mobility</a:t>
            </a:r>
            <a:r>
              <a:rPr lang="en-US" sz="3200" dirty="0" smtClean="0"/>
              <a:t>?(</a:t>
            </a:r>
            <a:r>
              <a:rPr lang="as-IN" sz="3200" dirty="0" smtClean="0"/>
              <a:t>সামাজিক গতিশীলতা কি?</a:t>
            </a:r>
            <a:r>
              <a:rPr lang="en-US" sz="3200" dirty="0" smtClean="0"/>
              <a:t>)</a:t>
            </a:r>
            <a:endParaRPr lang="en-US" sz="3200" dirty="0"/>
          </a:p>
        </p:txBody>
      </p:sp>
      <p:sp>
        <p:nvSpPr>
          <p:cNvPr id="3" name="Content Placeholder 2"/>
          <p:cNvSpPr>
            <a:spLocks noGrp="1"/>
          </p:cNvSpPr>
          <p:nvPr>
            <p:ph idx="1"/>
          </p:nvPr>
        </p:nvSpPr>
        <p:spPr>
          <a:xfrm>
            <a:off x="0" y="642918"/>
            <a:ext cx="9144000" cy="6215082"/>
          </a:xfrm>
        </p:spPr>
        <p:txBody>
          <a:bodyPr>
            <a:normAutofit fontScale="92500"/>
          </a:bodyPr>
          <a:lstStyle/>
          <a:p>
            <a:pPr algn="just"/>
            <a:r>
              <a:rPr lang="en-US" dirty="0"/>
              <a:t>Social mobility is defined as a transition of individuals or groups from one position in the social hierarchy to another. The concept of social mobility is closely linked to the concept of stratification. As hierarchical patterns evolve in the society, a tendency of shifting these patterns at individual and structural level also evolves. </a:t>
            </a:r>
            <a:endParaRPr lang="en-US" dirty="0" smtClean="0"/>
          </a:p>
          <a:p>
            <a:pPr algn="just"/>
            <a:r>
              <a:rPr lang="as-IN" dirty="0" smtClean="0"/>
              <a:t>সামাজিক গতিশীলতাক সামাজিক স্তৰৰ এটা স্থানৰ পৰা আন এটা স্থানলৈ ব্যক্তি বা গোটৰ পৰিৱৰ্তন বুলি সংজ্ঞায়িত কৰা হয়। সামাজিক গতিশীলতাৰ ধাৰণাটো স্তৰীয়কৰণৰ ধাৰণাটোৰ সৈতে ওতঃপ্ৰোতভাৱে জড়িত। সমাজত স্তৰভিত্তিক আৰ্হিৰ বিকাশৰ লগে লগে ব্যক্তিগত আৰু গাঁথনিগত পৰ্যায়ত এই আৰ্হিবোৰ স্থানান্তৰিত কৰাৰ প্ৰৱণতাও গঢ় লৈ উঠে।</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SOCIAL </a:t>
            </a:r>
            <a:r>
              <a:rPr lang="en-US" dirty="0" smtClean="0"/>
              <a:t>MOBILITY</a:t>
            </a:r>
            <a:br>
              <a:rPr lang="en-US" dirty="0" smtClean="0"/>
            </a:br>
            <a:r>
              <a:rPr lang="as-IN" dirty="0" smtClean="0"/>
              <a:t>সামাজিক গতিশীলতাৰ প্ৰকাৰ</a:t>
            </a:r>
            <a:endParaRPr lang="en-US" dirty="0"/>
          </a:p>
        </p:txBody>
      </p:sp>
      <p:sp>
        <p:nvSpPr>
          <p:cNvPr id="3" name="Content Placeholder 2"/>
          <p:cNvSpPr>
            <a:spLocks noGrp="1"/>
          </p:cNvSpPr>
          <p:nvPr>
            <p:ph idx="1"/>
          </p:nvPr>
        </p:nvSpPr>
        <p:spPr/>
        <p:txBody>
          <a:bodyPr>
            <a:normAutofit fontScale="85000" lnSpcReduction="10000"/>
          </a:bodyPr>
          <a:lstStyle/>
          <a:p>
            <a:r>
              <a:rPr lang="en-US" sz="2400" b="1" dirty="0"/>
              <a:t>Vertical Social </a:t>
            </a:r>
            <a:r>
              <a:rPr lang="en-US" sz="2400" b="1" dirty="0" smtClean="0"/>
              <a:t>Mobility(</a:t>
            </a:r>
            <a:r>
              <a:rPr lang="as-IN" sz="2400" b="1" dirty="0" smtClean="0"/>
              <a:t>উলম্ব সামাজিক গতিশীলতা</a:t>
            </a:r>
            <a:r>
              <a:rPr lang="en-US" sz="2400" b="1" dirty="0" smtClean="0"/>
              <a:t>):</a:t>
            </a:r>
            <a:endParaRPr lang="en-US" sz="2400" b="1" dirty="0" smtClean="0"/>
          </a:p>
          <a:p>
            <a:r>
              <a:rPr lang="en-US" dirty="0"/>
              <a:t>V</a:t>
            </a:r>
            <a:r>
              <a:rPr lang="en-US" dirty="0" smtClean="0"/>
              <a:t>ertical mobility refers to any change in the occupational, economic, political status of an individual or a group which leads to change of their position. Vertical mobility stands for change of social position either upward or downward. </a:t>
            </a:r>
            <a:endParaRPr lang="en-US" dirty="0" smtClean="0"/>
          </a:p>
          <a:p>
            <a:r>
              <a:rPr lang="as-IN" dirty="0" smtClean="0"/>
              <a:t>উলম্ব গতিশীলতাই ব্যক্তি বা কোনো গোটৰ বৃত্তিগত, অৰ্থনৈতিক, ৰাজনৈতিক অৱস্থাৰ যিকোনো পৰিৱৰ্তনক বুজায় যিয়ে তেওঁলোকৰ অৱস্থানৰ পৰিৱৰ্তন ঘটায়। উলম্ব গতিশীলতাই ওপৰলৈ বা তললৈ সামাজিক অৱস্থানৰ পৰিৱৰ্তনক বুজায়।</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785794"/>
            <a:ext cx="9144000" cy="6072206"/>
          </a:xfrm>
        </p:spPr>
        <p:txBody>
          <a:bodyPr>
            <a:normAutofit fontScale="85000" lnSpcReduction="20000"/>
          </a:bodyPr>
          <a:lstStyle/>
          <a:p>
            <a:r>
              <a:rPr lang="en-US" b="1" dirty="0" smtClean="0"/>
              <a:t>Horizontal </a:t>
            </a:r>
            <a:r>
              <a:rPr lang="en-US" b="1" dirty="0" smtClean="0"/>
              <a:t>mobility(</a:t>
            </a:r>
            <a:r>
              <a:rPr lang="as-IN" b="1" dirty="0" smtClean="0"/>
              <a:t>অনুভূমিক গতিশীলতা</a:t>
            </a:r>
            <a:r>
              <a:rPr lang="en-US" b="1" dirty="0" smtClean="0"/>
              <a:t>):</a:t>
            </a:r>
            <a:endParaRPr lang="en-US" b="1" dirty="0" smtClean="0"/>
          </a:p>
          <a:p>
            <a:r>
              <a:rPr lang="en-US" dirty="0" smtClean="0"/>
              <a:t>It refers to change of residence or job without status </a:t>
            </a:r>
            <a:r>
              <a:rPr lang="en-US" dirty="0" smtClean="0"/>
              <a:t>change. Under this type of social mobility a person changes one’s occupation  but the overall social standing remains the same. Certain occupation like doctor, engineer and teacher may enjoy the same status but when an engineer changes one’s occupation from  engineering to teaching engineering there is horizontal shift.</a:t>
            </a:r>
          </a:p>
          <a:p>
            <a:r>
              <a:rPr lang="as-IN" dirty="0" smtClean="0"/>
              <a:t>ইয়াৰ অৰ্থ হৈছে মৰ্যাদা সলনি নকৰাকৈ বাসস্থান বা চাকৰি সলনি কৰা। এই ধৰণৰ সামাজিক গতিশীলতাৰ অধীনত এজন ব্যক্তিয়ে নিজৰ বৃত্তি সলনি কৰে যদিও সামগ্ৰিক সামাজিক অৱস্থান একেই থাকে। ডাক্তৰ, অভিযন্তা আৰু শিক্ষকৰ দৰে কিছুমান বিশেষ বৃত্তিয়ে একে মৰ্যাদা লাভ কৰিব পাৰে কিন্তু যেতিয়া এজন অভিযন্তাই অভিযান্ত্ৰিকীৰ পৰা অভিযান্ত্ৰিক শিক্ষকতালৈ নিজৰ বৃত্তি সলনি কৰে তেতিয়া অনুভূমিক পৰিৱৰ্তন ঘটে।</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US" dirty="0" smtClean="0"/>
              <a:t>Continued…</a:t>
            </a:r>
            <a:endParaRPr lang="en-US" dirty="0"/>
          </a:p>
        </p:txBody>
      </p:sp>
      <p:sp>
        <p:nvSpPr>
          <p:cNvPr id="3" name="Content Placeholder 2"/>
          <p:cNvSpPr>
            <a:spLocks noGrp="1"/>
          </p:cNvSpPr>
          <p:nvPr>
            <p:ph idx="1"/>
          </p:nvPr>
        </p:nvSpPr>
        <p:spPr>
          <a:xfrm>
            <a:off x="0" y="857232"/>
            <a:ext cx="9144000" cy="6000768"/>
          </a:xfrm>
        </p:spPr>
        <p:txBody>
          <a:bodyPr>
            <a:normAutofit fontScale="85000" lnSpcReduction="10000"/>
          </a:bodyPr>
          <a:lstStyle/>
          <a:p>
            <a:r>
              <a:rPr lang="en-US" b="1" dirty="0" smtClean="0"/>
              <a:t>Intergenerational mobility(</a:t>
            </a:r>
            <a:r>
              <a:rPr lang="as-IN" b="1" dirty="0" smtClean="0"/>
              <a:t>আন্তঃপ্ৰজন্মৰ গতিশীলতা</a:t>
            </a:r>
            <a:r>
              <a:rPr lang="en-US" b="1" dirty="0" smtClean="0"/>
              <a:t>):</a:t>
            </a:r>
          </a:p>
          <a:p>
            <a:r>
              <a:rPr lang="en-US" dirty="0" smtClean="0"/>
              <a:t>This type of mobility means that one generation changes its social status in contrast to previous generation. However this mobility may be upward or downward. For example people of lower caste or class may provide facilities to their children to get higher education, training and skills with the help of which the younger generation  may get employment in higher position.</a:t>
            </a:r>
          </a:p>
          <a:p>
            <a:r>
              <a:rPr lang="as-IN" dirty="0" smtClean="0"/>
              <a:t>এই ধৰণৰ গতিশীলতাৰ অৰ্থ হ’ল পূৰ্বৰ প্ৰজন্মৰ বিপৰীতে এটা প্ৰজন্মই নিজৰ সামাজিক মৰ্যাদা সলনি কৰে। অৱশ্যে এই গতিশীলতা ওপৰলৈ বা তললৈ হ’ব পাৰে। উদাহৰণস্বৰূপে নিম্নবৰ্ণ বা শ্ৰেণীৰ লোকে নিজৰ সন্তানক উচ্চ শিক্ষা, প্ৰশিক্ষণ আৰু দক্ষতা লাভৰ সুবিধা প্ৰদান কৰিব পাৰে যাৰ সহায়ত নৱ প্ৰজন্মই উচ্চ পদত কৰ্মসংস্থাপন লাভ কৰিব পাৰে।</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28670"/>
          </a:xfrm>
        </p:spPr>
        <p:txBody>
          <a:bodyPr/>
          <a:lstStyle/>
          <a:p>
            <a:r>
              <a:rPr lang="en-US" dirty="0" smtClean="0"/>
              <a:t>Continued….</a:t>
            </a:r>
            <a:endParaRPr lang="en-US" dirty="0"/>
          </a:p>
        </p:txBody>
      </p:sp>
      <p:sp>
        <p:nvSpPr>
          <p:cNvPr id="3" name="Content Placeholder 2"/>
          <p:cNvSpPr>
            <a:spLocks noGrp="1"/>
          </p:cNvSpPr>
          <p:nvPr>
            <p:ph idx="1"/>
          </p:nvPr>
        </p:nvSpPr>
        <p:spPr>
          <a:xfrm>
            <a:off x="0" y="928670"/>
            <a:ext cx="9144000" cy="5929330"/>
          </a:xfrm>
        </p:spPr>
        <p:txBody>
          <a:bodyPr>
            <a:normAutofit fontScale="92500" lnSpcReduction="10000"/>
          </a:bodyPr>
          <a:lstStyle/>
          <a:p>
            <a:r>
              <a:rPr lang="en-US" b="1" dirty="0" err="1" smtClean="0"/>
              <a:t>Intragenerational</a:t>
            </a:r>
            <a:r>
              <a:rPr lang="en-US" b="1" dirty="0" smtClean="0"/>
              <a:t> mobility(</a:t>
            </a:r>
            <a:r>
              <a:rPr lang="as-IN" b="1" dirty="0" smtClean="0"/>
              <a:t>আন্তঃপ্ৰজন্মৰ গতিশীলতা</a:t>
            </a:r>
            <a:r>
              <a:rPr lang="en-US" b="1" dirty="0" smtClean="0"/>
              <a:t>):</a:t>
            </a:r>
            <a:endParaRPr lang="en-US" dirty="0" smtClean="0"/>
          </a:p>
          <a:p>
            <a:r>
              <a:rPr lang="en-US" dirty="0" smtClean="0"/>
              <a:t>T</a:t>
            </a:r>
            <a:r>
              <a:rPr lang="en-US" dirty="0" smtClean="0"/>
              <a:t>his type of mobility takes place in the lifespan of one generation. A person may start one’s career as clerk and after acquiring more education, becomes an IAS officer. Here the individual moves up and occupies a higher  social position than previously.</a:t>
            </a:r>
          </a:p>
          <a:p>
            <a:r>
              <a:rPr lang="as-IN" dirty="0" smtClean="0"/>
              <a:t>এই ধৰণৰ গতিশীলতা এটা প্ৰজন্মৰ আয়ুসত সংঘটিত হয়। এজন ব্যক্তিয়ে কেৰাণী হিচাপে নিজৰ কেৰিয়াৰ আৰম্ভ কৰিব পাৰে আৰু অধিক শিক্ষা লাভ কৰাৰ পিছত আই এ এছ বিষয়া হ’ব পাৰে। ইয়াত ব্যক্তিজন ওপৰলৈ উঠি যায় আৰু পূৰ্বতকৈ উচ্চ সামাজিক স্থান দখল কৰে।</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507</Words>
  <Application>Microsoft Office PowerPoint</Application>
  <PresentationFormat>On-screen Show (4:3)</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SOCIAL MOBILITY AND ITS TYPES সামাজিক গতিশীলতা আৰু ইয়াৰ প্ৰকাৰ</vt:lpstr>
      <vt:lpstr>What is Social Mobility?(সামাজিক গতিশীলতা কি?)</vt:lpstr>
      <vt:lpstr>TYPES OF SOCIAL MOBILITY সামাজিক গতিশীলতাৰ প্ৰকাৰ</vt:lpstr>
      <vt:lpstr>Continued…</vt:lpstr>
      <vt:lpstr>Continued…</vt:lpstr>
      <vt:lpstr>Continued….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MOBILITY AND ITS TYPES</dc:title>
  <dc:creator>trinayantalukdar007@gmail.com</dc:creator>
  <cp:lastModifiedBy>trinayantalukdar007@gmail.com</cp:lastModifiedBy>
  <cp:revision>3</cp:revision>
  <dcterms:created xsi:type="dcterms:W3CDTF">2023-08-28T07:53:54Z</dcterms:created>
  <dcterms:modified xsi:type="dcterms:W3CDTF">2023-08-28T09:30:07Z</dcterms:modified>
</cp:coreProperties>
</file>