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57"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3DBC4-67A2-5032-3757-3C9886FF1C6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64C704A9-2FD3-C8C6-74B6-88D1883E18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49CD9E9B-EBF0-C4D7-5A75-5F27F22138F4}"/>
              </a:ext>
            </a:extLst>
          </p:cNvPr>
          <p:cNvSpPr>
            <a:spLocks noGrp="1"/>
          </p:cNvSpPr>
          <p:nvPr>
            <p:ph type="dt" sz="half" idx="10"/>
          </p:nvPr>
        </p:nvSpPr>
        <p:spPr/>
        <p:txBody>
          <a:bodyPr/>
          <a:lstStyle/>
          <a:p>
            <a:fld id="{94906B2F-B3D2-4124-AA2E-E305DDBFFD29}" type="datetimeFigureOut">
              <a:rPr lang="en-IN" smtClean="0"/>
              <a:t>13-09-2023</a:t>
            </a:fld>
            <a:endParaRPr lang="en-IN"/>
          </a:p>
        </p:txBody>
      </p:sp>
      <p:sp>
        <p:nvSpPr>
          <p:cNvPr id="5" name="Footer Placeholder 4">
            <a:extLst>
              <a:ext uri="{FF2B5EF4-FFF2-40B4-BE49-F238E27FC236}">
                <a16:creationId xmlns:a16="http://schemas.microsoft.com/office/drawing/2014/main" id="{00D0BF1D-CD92-9E51-4FE1-3A78397A4E2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464E408-ADAF-39DF-1649-A2FABC6B96AC}"/>
              </a:ext>
            </a:extLst>
          </p:cNvPr>
          <p:cNvSpPr>
            <a:spLocks noGrp="1"/>
          </p:cNvSpPr>
          <p:nvPr>
            <p:ph type="sldNum" sz="quarter" idx="12"/>
          </p:nvPr>
        </p:nvSpPr>
        <p:spPr/>
        <p:txBody>
          <a:bodyPr/>
          <a:lstStyle/>
          <a:p>
            <a:fld id="{45C039FC-7B51-4AE1-BE8D-F2AA3172C580}" type="slidenum">
              <a:rPr lang="en-IN" smtClean="0"/>
              <a:t>‹#›</a:t>
            </a:fld>
            <a:endParaRPr lang="en-IN"/>
          </a:p>
        </p:txBody>
      </p:sp>
    </p:spTree>
    <p:extLst>
      <p:ext uri="{BB962C8B-B14F-4D97-AF65-F5344CB8AC3E}">
        <p14:creationId xmlns:p14="http://schemas.microsoft.com/office/powerpoint/2010/main" val="871096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5B2CC-3E90-7223-9557-0DFF42A3A3A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1AB63CF-8833-DA05-8327-A4286D608A0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7FB37E9-B0B9-1E92-F40A-6BFBB20A1C7F}"/>
              </a:ext>
            </a:extLst>
          </p:cNvPr>
          <p:cNvSpPr>
            <a:spLocks noGrp="1"/>
          </p:cNvSpPr>
          <p:nvPr>
            <p:ph type="dt" sz="half" idx="10"/>
          </p:nvPr>
        </p:nvSpPr>
        <p:spPr/>
        <p:txBody>
          <a:bodyPr/>
          <a:lstStyle/>
          <a:p>
            <a:fld id="{94906B2F-B3D2-4124-AA2E-E305DDBFFD29}" type="datetimeFigureOut">
              <a:rPr lang="en-IN" smtClean="0"/>
              <a:t>13-09-2023</a:t>
            </a:fld>
            <a:endParaRPr lang="en-IN"/>
          </a:p>
        </p:txBody>
      </p:sp>
      <p:sp>
        <p:nvSpPr>
          <p:cNvPr id="5" name="Footer Placeholder 4">
            <a:extLst>
              <a:ext uri="{FF2B5EF4-FFF2-40B4-BE49-F238E27FC236}">
                <a16:creationId xmlns:a16="http://schemas.microsoft.com/office/drawing/2014/main" id="{F4002DAD-D438-E87B-05DC-42225285856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0E2C03B-3BEE-755C-864B-F8945B474A20}"/>
              </a:ext>
            </a:extLst>
          </p:cNvPr>
          <p:cNvSpPr>
            <a:spLocks noGrp="1"/>
          </p:cNvSpPr>
          <p:nvPr>
            <p:ph type="sldNum" sz="quarter" idx="12"/>
          </p:nvPr>
        </p:nvSpPr>
        <p:spPr/>
        <p:txBody>
          <a:bodyPr/>
          <a:lstStyle/>
          <a:p>
            <a:fld id="{45C039FC-7B51-4AE1-BE8D-F2AA3172C580}" type="slidenum">
              <a:rPr lang="en-IN" smtClean="0"/>
              <a:t>‹#›</a:t>
            </a:fld>
            <a:endParaRPr lang="en-IN"/>
          </a:p>
        </p:txBody>
      </p:sp>
    </p:spTree>
    <p:extLst>
      <p:ext uri="{BB962C8B-B14F-4D97-AF65-F5344CB8AC3E}">
        <p14:creationId xmlns:p14="http://schemas.microsoft.com/office/powerpoint/2010/main" val="2845968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CED40A-5B22-FD61-ADCC-A79E75AFBE5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5AF11DE-17D5-B1B5-0E4B-1EEE1186277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76956D6-66B8-CDB1-7EE3-4E0F03C9C89C}"/>
              </a:ext>
            </a:extLst>
          </p:cNvPr>
          <p:cNvSpPr>
            <a:spLocks noGrp="1"/>
          </p:cNvSpPr>
          <p:nvPr>
            <p:ph type="dt" sz="half" idx="10"/>
          </p:nvPr>
        </p:nvSpPr>
        <p:spPr/>
        <p:txBody>
          <a:bodyPr/>
          <a:lstStyle/>
          <a:p>
            <a:fld id="{94906B2F-B3D2-4124-AA2E-E305DDBFFD29}" type="datetimeFigureOut">
              <a:rPr lang="en-IN" smtClean="0"/>
              <a:t>13-09-2023</a:t>
            </a:fld>
            <a:endParaRPr lang="en-IN"/>
          </a:p>
        </p:txBody>
      </p:sp>
      <p:sp>
        <p:nvSpPr>
          <p:cNvPr id="5" name="Footer Placeholder 4">
            <a:extLst>
              <a:ext uri="{FF2B5EF4-FFF2-40B4-BE49-F238E27FC236}">
                <a16:creationId xmlns:a16="http://schemas.microsoft.com/office/drawing/2014/main" id="{9A43E945-036C-791A-72EF-5B318C64F7D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745A178-A185-C59F-5874-1BD8F6DD7A0A}"/>
              </a:ext>
            </a:extLst>
          </p:cNvPr>
          <p:cNvSpPr>
            <a:spLocks noGrp="1"/>
          </p:cNvSpPr>
          <p:nvPr>
            <p:ph type="sldNum" sz="quarter" idx="12"/>
          </p:nvPr>
        </p:nvSpPr>
        <p:spPr/>
        <p:txBody>
          <a:bodyPr/>
          <a:lstStyle/>
          <a:p>
            <a:fld id="{45C039FC-7B51-4AE1-BE8D-F2AA3172C580}" type="slidenum">
              <a:rPr lang="en-IN" smtClean="0"/>
              <a:t>‹#›</a:t>
            </a:fld>
            <a:endParaRPr lang="en-IN"/>
          </a:p>
        </p:txBody>
      </p:sp>
    </p:spTree>
    <p:extLst>
      <p:ext uri="{BB962C8B-B14F-4D97-AF65-F5344CB8AC3E}">
        <p14:creationId xmlns:p14="http://schemas.microsoft.com/office/powerpoint/2010/main" val="3497528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2E873-08EC-C720-C1EE-8FA58F319B1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69D2B73F-B6AA-9704-5272-1D52245F396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F35C7D2-400D-DC3A-913E-D2F81E5A3453}"/>
              </a:ext>
            </a:extLst>
          </p:cNvPr>
          <p:cNvSpPr>
            <a:spLocks noGrp="1"/>
          </p:cNvSpPr>
          <p:nvPr>
            <p:ph type="dt" sz="half" idx="10"/>
          </p:nvPr>
        </p:nvSpPr>
        <p:spPr/>
        <p:txBody>
          <a:bodyPr/>
          <a:lstStyle/>
          <a:p>
            <a:fld id="{94906B2F-B3D2-4124-AA2E-E305DDBFFD29}" type="datetimeFigureOut">
              <a:rPr lang="en-IN" smtClean="0"/>
              <a:t>13-09-2023</a:t>
            </a:fld>
            <a:endParaRPr lang="en-IN"/>
          </a:p>
        </p:txBody>
      </p:sp>
      <p:sp>
        <p:nvSpPr>
          <p:cNvPr id="5" name="Footer Placeholder 4">
            <a:extLst>
              <a:ext uri="{FF2B5EF4-FFF2-40B4-BE49-F238E27FC236}">
                <a16:creationId xmlns:a16="http://schemas.microsoft.com/office/drawing/2014/main" id="{02BCF46C-3A65-B92E-3862-F05798EA5C0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C91E64C-DDE3-9CC8-2F11-7826D8F8D2E6}"/>
              </a:ext>
            </a:extLst>
          </p:cNvPr>
          <p:cNvSpPr>
            <a:spLocks noGrp="1"/>
          </p:cNvSpPr>
          <p:nvPr>
            <p:ph type="sldNum" sz="quarter" idx="12"/>
          </p:nvPr>
        </p:nvSpPr>
        <p:spPr/>
        <p:txBody>
          <a:bodyPr/>
          <a:lstStyle/>
          <a:p>
            <a:fld id="{45C039FC-7B51-4AE1-BE8D-F2AA3172C580}" type="slidenum">
              <a:rPr lang="en-IN" smtClean="0"/>
              <a:t>‹#›</a:t>
            </a:fld>
            <a:endParaRPr lang="en-IN"/>
          </a:p>
        </p:txBody>
      </p:sp>
    </p:spTree>
    <p:extLst>
      <p:ext uri="{BB962C8B-B14F-4D97-AF65-F5344CB8AC3E}">
        <p14:creationId xmlns:p14="http://schemas.microsoft.com/office/powerpoint/2010/main" val="3363071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6D925-0CF0-87D5-AED7-25936B4221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666273B7-9C57-EE71-47F2-6C7EF1B057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292898D-A25A-D62F-21EA-777319E6CD51}"/>
              </a:ext>
            </a:extLst>
          </p:cNvPr>
          <p:cNvSpPr>
            <a:spLocks noGrp="1"/>
          </p:cNvSpPr>
          <p:nvPr>
            <p:ph type="dt" sz="half" idx="10"/>
          </p:nvPr>
        </p:nvSpPr>
        <p:spPr/>
        <p:txBody>
          <a:bodyPr/>
          <a:lstStyle/>
          <a:p>
            <a:fld id="{94906B2F-B3D2-4124-AA2E-E305DDBFFD29}" type="datetimeFigureOut">
              <a:rPr lang="en-IN" smtClean="0"/>
              <a:t>13-09-2023</a:t>
            </a:fld>
            <a:endParaRPr lang="en-IN"/>
          </a:p>
        </p:txBody>
      </p:sp>
      <p:sp>
        <p:nvSpPr>
          <p:cNvPr id="5" name="Footer Placeholder 4">
            <a:extLst>
              <a:ext uri="{FF2B5EF4-FFF2-40B4-BE49-F238E27FC236}">
                <a16:creationId xmlns:a16="http://schemas.microsoft.com/office/drawing/2014/main" id="{52179D5A-AA2D-A613-EE66-3737CECBDE0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3EBAB53-3A2F-1A9A-4A72-EEE556E40933}"/>
              </a:ext>
            </a:extLst>
          </p:cNvPr>
          <p:cNvSpPr>
            <a:spLocks noGrp="1"/>
          </p:cNvSpPr>
          <p:nvPr>
            <p:ph type="sldNum" sz="quarter" idx="12"/>
          </p:nvPr>
        </p:nvSpPr>
        <p:spPr/>
        <p:txBody>
          <a:bodyPr/>
          <a:lstStyle/>
          <a:p>
            <a:fld id="{45C039FC-7B51-4AE1-BE8D-F2AA3172C580}" type="slidenum">
              <a:rPr lang="en-IN" smtClean="0"/>
              <a:t>‹#›</a:t>
            </a:fld>
            <a:endParaRPr lang="en-IN"/>
          </a:p>
        </p:txBody>
      </p:sp>
    </p:spTree>
    <p:extLst>
      <p:ext uri="{BB962C8B-B14F-4D97-AF65-F5344CB8AC3E}">
        <p14:creationId xmlns:p14="http://schemas.microsoft.com/office/powerpoint/2010/main" val="1213421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01467-C075-F807-5F09-DC65551ADA7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12D568E-F9B6-F71D-6FD9-970473FDE39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E3654A41-7898-DEBF-1227-B2E46621B9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F249D937-C9C7-CDEC-C8B3-416AFE7BD316}"/>
              </a:ext>
            </a:extLst>
          </p:cNvPr>
          <p:cNvSpPr>
            <a:spLocks noGrp="1"/>
          </p:cNvSpPr>
          <p:nvPr>
            <p:ph type="dt" sz="half" idx="10"/>
          </p:nvPr>
        </p:nvSpPr>
        <p:spPr/>
        <p:txBody>
          <a:bodyPr/>
          <a:lstStyle/>
          <a:p>
            <a:fld id="{94906B2F-B3D2-4124-AA2E-E305DDBFFD29}" type="datetimeFigureOut">
              <a:rPr lang="en-IN" smtClean="0"/>
              <a:t>13-09-2023</a:t>
            </a:fld>
            <a:endParaRPr lang="en-IN"/>
          </a:p>
        </p:txBody>
      </p:sp>
      <p:sp>
        <p:nvSpPr>
          <p:cNvPr id="6" name="Footer Placeholder 5">
            <a:extLst>
              <a:ext uri="{FF2B5EF4-FFF2-40B4-BE49-F238E27FC236}">
                <a16:creationId xmlns:a16="http://schemas.microsoft.com/office/drawing/2014/main" id="{427DAD68-DB47-BB3B-BD33-C2ECFDFC278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8CC2BFB-FE83-3F2B-CA5A-444BD84167F8}"/>
              </a:ext>
            </a:extLst>
          </p:cNvPr>
          <p:cNvSpPr>
            <a:spLocks noGrp="1"/>
          </p:cNvSpPr>
          <p:nvPr>
            <p:ph type="sldNum" sz="quarter" idx="12"/>
          </p:nvPr>
        </p:nvSpPr>
        <p:spPr/>
        <p:txBody>
          <a:bodyPr/>
          <a:lstStyle/>
          <a:p>
            <a:fld id="{45C039FC-7B51-4AE1-BE8D-F2AA3172C580}" type="slidenum">
              <a:rPr lang="en-IN" smtClean="0"/>
              <a:t>‹#›</a:t>
            </a:fld>
            <a:endParaRPr lang="en-IN"/>
          </a:p>
        </p:txBody>
      </p:sp>
    </p:spTree>
    <p:extLst>
      <p:ext uri="{BB962C8B-B14F-4D97-AF65-F5344CB8AC3E}">
        <p14:creationId xmlns:p14="http://schemas.microsoft.com/office/powerpoint/2010/main" val="3161871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07A4F-1852-774D-9AFC-B745F2AE082E}"/>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504D3CD1-6A94-3719-A7EC-B5F511BAE4D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1AD776E-E021-027E-16AC-B9D5135DFA3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6D485F33-20ED-9712-D43F-A9BD681432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9A262A5-4C70-CF47-7796-2CBE5CE0BEE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D047ED71-5902-DF39-5906-FEB9EEA2F469}"/>
              </a:ext>
            </a:extLst>
          </p:cNvPr>
          <p:cNvSpPr>
            <a:spLocks noGrp="1"/>
          </p:cNvSpPr>
          <p:nvPr>
            <p:ph type="dt" sz="half" idx="10"/>
          </p:nvPr>
        </p:nvSpPr>
        <p:spPr/>
        <p:txBody>
          <a:bodyPr/>
          <a:lstStyle/>
          <a:p>
            <a:fld id="{94906B2F-B3D2-4124-AA2E-E305DDBFFD29}" type="datetimeFigureOut">
              <a:rPr lang="en-IN" smtClean="0"/>
              <a:t>13-09-2023</a:t>
            </a:fld>
            <a:endParaRPr lang="en-IN"/>
          </a:p>
        </p:txBody>
      </p:sp>
      <p:sp>
        <p:nvSpPr>
          <p:cNvPr id="8" name="Footer Placeholder 7">
            <a:extLst>
              <a:ext uri="{FF2B5EF4-FFF2-40B4-BE49-F238E27FC236}">
                <a16:creationId xmlns:a16="http://schemas.microsoft.com/office/drawing/2014/main" id="{57C20524-247D-6D45-0D0B-0470820D0616}"/>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0F166710-5F74-46DC-501D-75C64C0B620A}"/>
              </a:ext>
            </a:extLst>
          </p:cNvPr>
          <p:cNvSpPr>
            <a:spLocks noGrp="1"/>
          </p:cNvSpPr>
          <p:nvPr>
            <p:ph type="sldNum" sz="quarter" idx="12"/>
          </p:nvPr>
        </p:nvSpPr>
        <p:spPr/>
        <p:txBody>
          <a:bodyPr/>
          <a:lstStyle/>
          <a:p>
            <a:fld id="{45C039FC-7B51-4AE1-BE8D-F2AA3172C580}" type="slidenum">
              <a:rPr lang="en-IN" smtClean="0"/>
              <a:t>‹#›</a:t>
            </a:fld>
            <a:endParaRPr lang="en-IN"/>
          </a:p>
        </p:txBody>
      </p:sp>
    </p:spTree>
    <p:extLst>
      <p:ext uri="{BB962C8B-B14F-4D97-AF65-F5344CB8AC3E}">
        <p14:creationId xmlns:p14="http://schemas.microsoft.com/office/powerpoint/2010/main" val="2752405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407E1-FCD2-B83C-8CA9-E48EA1F11CB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153D90ED-E637-B29D-66F0-5EC1ED5A3407}"/>
              </a:ext>
            </a:extLst>
          </p:cNvPr>
          <p:cNvSpPr>
            <a:spLocks noGrp="1"/>
          </p:cNvSpPr>
          <p:nvPr>
            <p:ph type="dt" sz="half" idx="10"/>
          </p:nvPr>
        </p:nvSpPr>
        <p:spPr/>
        <p:txBody>
          <a:bodyPr/>
          <a:lstStyle/>
          <a:p>
            <a:fld id="{94906B2F-B3D2-4124-AA2E-E305DDBFFD29}" type="datetimeFigureOut">
              <a:rPr lang="en-IN" smtClean="0"/>
              <a:t>13-09-2023</a:t>
            </a:fld>
            <a:endParaRPr lang="en-IN"/>
          </a:p>
        </p:txBody>
      </p:sp>
      <p:sp>
        <p:nvSpPr>
          <p:cNvPr id="4" name="Footer Placeholder 3">
            <a:extLst>
              <a:ext uri="{FF2B5EF4-FFF2-40B4-BE49-F238E27FC236}">
                <a16:creationId xmlns:a16="http://schemas.microsoft.com/office/drawing/2014/main" id="{C030C221-23A0-70B2-4727-249E0EB33E7B}"/>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D6573C22-8DAD-80B6-19C7-CE22D1FAD9A5}"/>
              </a:ext>
            </a:extLst>
          </p:cNvPr>
          <p:cNvSpPr>
            <a:spLocks noGrp="1"/>
          </p:cNvSpPr>
          <p:nvPr>
            <p:ph type="sldNum" sz="quarter" idx="12"/>
          </p:nvPr>
        </p:nvSpPr>
        <p:spPr/>
        <p:txBody>
          <a:bodyPr/>
          <a:lstStyle/>
          <a:p>
            <a:fld id="{45C039FC-7B51-4AE1-BE8D-F2AA3172C580}" type="slidenum">
              <a:rPr lang="en-IN" smtClean="0"/>
              <a:t>‹#›</a:t>
            </a:fld>
            <a:endParaRPr lang="en-IN"/>
          </a:p>
        </p:txBody>
      </p:sp>
    </p:spTree>
    <p:extLst>
      <p:ext uri="{BB962C8B-B14F-4D97-AF65-F5344CB8AC3E}">
        <p14:creationId xmlns:p14="http://schemas.microsoft.com/office/powerpoint/2010/main" val="3996770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40F5A07-D215-3AB8-41F4-71D37348292A}"/>
              </a:ext>
            </a:extLst>
          </p:cNvPr>
          <p:cNvSpPr>
            <a:spLocks noGrp="1"/>
          </p:cNvSpPr>
          <p:nvPr>
            <p:ph type="dt" sz="half" idx="10"/>
          </p:nvPr>
        </p:nvSpPr>
        <p:spPr/>
        <p:txBody>
          <a:bodyPr/>
          <a:lstStyle/>
          <a:p>
            <a:fld id="{94906B2F-B3D2-4124-AA2E-E305DDBFFD29}" type="datetimeFigureOut">
              <a:rPr lang="en-IN" smtClean="0"/>
              <a:t>13-09-2023</a:t>
            </a:fld>
            <a:endParaRPr lang="en-IN"/>
          </a:p>
        </p:txBody>
      </p:sp>
      <p:sp>
        <p:nvSpPr>
          <p:cNvPr id="3" name="Footer Placeholder 2">
            <a:extLst>
              <a:ext uri="{FF2B5EF4-FFF2-40B4-BE49-F238E27FC236}">
                <a16:creationId xmlns:a16="http://schemas.microsoft.com/office/drawing/2014/main" id="{525D3540-EA46-8F5F-247C-B46214248794}"/>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278CF9AB-FB26-D1E5-EA0E-D75AE2C1F4D4}"/>
              </a:ext>
            </a:extLst>
          </p:cNvPr>
          <p:cNvSpPr>
            <a:spLocks noGrp="1"/>
          </p:cNvSpPr>
          <p:nvPr>
            <p:ph type="sldNum" sz="quarter" idx="12"/>
          </p:nvPr>
        </p:nvSpPr>
        <p:spPr/>
        <p:txBody>
          <a:bodyPr/>
          <a:lstStyle/>
          <a:p>
            <a:fld id="{45C039FC-7B51-4AE1-BE8D-F2AA3172C580}" type="slidenum">
              <a:rPr lang="en-IN" smtClean="0"/>
              <a:t>‹#›</a:t>
            </a:fld>
            <a:endParaRPr lang="en-IN"/>
          </a:p>
        </p:txBody>
      </p:sp>
    </p:spTree>
    <p:extLst>
      <p:ext uri="{BB962C8B-B14F-4D97-AF65-F5344CB8AC3E}">
        <p14:creationId xmlns:p14="http://schemas.microsoft.com/office/powerpoint/2010/main" val="1221798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CF1C5-DD97-945A-1449-B3B6194C4C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6867A38E-9A36-3455-023D-78560B09C3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6AD827C-51A1-298E-27DA-85D43304E3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AAF902-C81C-A81F-CCCC-0806A4940FD1}"/>
              </a:ext>
            </a:extLst>
          </p:cNvPr>
          <p:cNvSpPr>
            <a:spLocks noGrp="1"/>
          </p:cNvSpPr>
          <p:nvPr>
            <p:ph type="dt" sz="half" idx="10"/>
          </p:nvPr>
        </p:nvSpPr>
        <p:spPr/>
        <p:txBody>
          <a:bodyPr/>
          <a:lstStyle/>
          <a:p>
            <a:fld id="{94906B2F-B3D2-4124-AA2E-E305DDBFFD29}" type="datetimeFigureOut">
              <a:rPr lang="en-IN" smtClean="0"/>
              <a:t>13-09-2023</a:t>
            </a:fld>
            <a:endParaRPr lang="en-IN"/>
          </a:p>
        </p:txBody>
      </p:sp>
      <p:sp>
        <p:nvSpPr>
          <p:cNvPr id="6" name="Footer Placeholder 5">
            <a:extLst>
              <a:ext uri="{FF2B5EF4-FFF2-40B4-BE49-F238E27FC236}">
                <a16:creationId xmlns:a16="http://schemas.microsoft.com/office/drawing/2014/main" id="{E53EA285-8826-7374-8897-BEEB8DFFB26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D3248B8-6948-EB53-F2F0-DF43DFBFF15C}"/>
              </a:ext>
            </a:extLst>
          </p:cNvPr>
          <p:cNvSpPr>
            <a:spLocks noGrp="1"/>
          </p:cNvSpPr>
          <p:nvPr>
            <p:ph type="sldNum" sz="quarter" idx="12"/>
          </p:nvPr>
        </p:nvSpPr>
        <p:spPr/>
        <p:txBody>
          <a:bodyPr/>
          <a:lstStyle/>
          <a:p>
            <a:fld id="{45C039FC-7B51-4AE1-BE8D-F2AA3172C580}" type="slidenum">
              <a:rPr lang="en-IN" smtClean="0"/>
              <a:t>‹#›</a:t>
            </a:fld>
            <a:endParaRPr lang="en-IN"/>
          </a:p>
        </p:txBody>
      </p:sp>
    </p:spTree>
    <p:extLst>
      <p:ext uri="{BB962C8B-B14F-4D97-AF65-F5344CB8AC3E}">
        <p14:creationId xmlns:p14="http://schemas.microsoft.com/office/powerpoint/2010/main" val="4146067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EDE64-71A3-92BD-1BE6-FC429C1F2A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2AE5CD6C-1601-F957-AD79-4D54944061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B3CB3159-6234-FE08-A956-4A02F9B955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44089F-6BA4-4F79-8162-9145540785ED}"/>
              </a:ext>
            </a:extLst>
          </p:cNvPr>
          <p:cNvSpPr>
            <a:spLocks noGrp="1"/>
          </p:cNvSpPr>
          <p:nvPr>
            <p:ph type="dt" sz="half" idx="10"/>
          </p:nvPr>
        </p:nvSpPr>
        <p:spPr/>
        <p:txBody>
          <a:bodyPr/>
          <a:lstStyle/>
          <a:p>
            <a:fld id="{94906B2F-B3D2-4124-AA2E-E305DDBFFD29}" type="datetimeFigureOut">
              <a:rPr lang="en-IN" smtClean="0"/>
              <a:t>13-09-2023</a:t>
            </a:fld>
            <a:endParaRPr lang="en-IN"/>
          </a:p>
        </p:txBody>
      </p:sp>
      <p:sp>
        <p:nvSpPr>
          <p:cNvPr id="6" name="Footer Placeholder 5">
            <a:extLst>
              <a:ext uri="{FF2B5EF4-FFF2-40B4-BE49-F238E27FC236}">
                <a16:creationId xmlns:a16="http://schemas.microsoft.com/office/drawing/2014/main" id="{7E0279D2-16AE-7DFB-442A-EB6B2DDF5AB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4AC4FBB-9244-2F5A-E2A7-76B019F4369F}"/>
              </a:ext>
            </a:extLst>
          </p:cNvPr>
          <p:cNvSpPr>
            <a:spLocks noGrp="1"/>
          </p:cNvSpPr>
          <p:nvPr>
            <p:ph type="sldNum" sz="quarter" idx="12"/>
          </p:nvPr>
        </p:nvSpPr>
        <p:spPr/>
        <p:txBody>
          <a:bodyPr/>
          <a:lstStyle/>
          <a:p>
            <a:fld id="{45C039FC-7B51-4AE1-BE8D-F2AA3172C580}" type="slidenum">
              <a:rPr lang="en-IN" smtClean="0"/>
              <a:t>‹#›</a:t>
            </a:fld>
            <a:endParaRPr lang="en-IN"/>
          </a:p>
        </p:txBody>
      </p:sp>
    </p:spTree>
    <p:extLst>
      <p:ext uri="{BB962C8B-B14F-4D97-AF65-F5344CB8AC3E}">
        <p14:creationId xmlns:p14="http://schemas.microsoft.com/office/powerpoint/2010/main" val="3143305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CC23910-3D69-592D-E3D5-2CC54A65A8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F51EA31-E3A1-79EF-8FFF-5865C89143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A86E374-7BF8-6955-87AA-54B3C2FC48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906B2F-B3D2-4124-AA2E-E305DDBFFD29}" type="datetimeFigureOut">
              <a:rPr lang="en-IN" smtClean="0"/>
              <a:t>13-09-2023</a:t>
            </a:fld>
            <a:endParaRPr lang="en-IN"/>
          </a:p>
        </p:txBody>
      </p:sp>
      <p:sp>
        <p:nvSpPr>
          <p:cNvPr id="5" name="Footer Placeholder 4">
            <a:extLst>
              <a:ext uri="{FF2B5EF4-FFF2-40B4-BE49-F238E27FC236}">
                <a16:creationId xmlns:a16="http://schemas.microsoft.com/office/drawing/2014/main" id="{8A751601-ADAB-AE51-3437-26B313AA73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CF8B5F9-A7D4-41AB-ED13-ADC3A55CD4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C039FC-7B51-4AE1-BE8D-F2AA3172C580}" type="slidenum">
              <a:rPr lang="en-IN" smtClean="0"/>
              <a:t>‹#›</a:t>
            </a:fld>
            <a:endParaRPr lang="en-IN"/>
          </a:p>
        </p:txBody>
      </p:sp>
    </p:spTree>
    <p:extLst>
      <p:ext uri="{BB962C8B-B14F-4D97-AF65-F5344CB8AC3E}">
        <p14:creationId xmlns:p14="http://schemas.microsoft.com/office/powerpoint/2010/main" val="20788659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8A2EE2-FF61-EC08-482A-A3E8F3AAD6A7}"/>
              </a:ext>
            </a:extLst>
          </p:cNvPr>
          <p:cNvSpPr txBox="1"/>
          <p:nvPr/>
        </p:nvSpPr>
        <p:spPr>
          <a:xfrm>
            <a:off x="2519680" y="3013501"/>
            <a:ext cx="6735049" cy="2308324"/>
          </a:xfrm>
          <a:prstGeom prst="rect">
            <a:avLst/>
          </a:prstGeom>
          <a:noFill/>
        </p:spPr>
        <p:txBody>
          <a:bodyPr wrap="none" rtlCol="0">
            <a:spAutoFit/>
          </a:bodyPr>
          <a:lstStyle/>
          <a:p>
            <a:r>
              <a:rPr lang="en-IN" sz="4800" dirty="0"/>
              <a:t>Shielding and Slater's Rule</a:t>
            </a:r>
          </a:p>
          <a:p>
            <a:endParaRPr lang="en-IN" sz="4800" dirty="0"/>
          </a:p>
          <a:p>
            <a:pPr algn="ctr"/>
            <a:r>
              <a:rPr lang="en-IN" sz="4800" dirty="0"/>
              <a:t>By </a:t>
            </a:r>
            <a:r>
              <a:rPr lang="en-IN" sz="4800" dirty="0" err="1"/>
              <a:t>Hemanta</a:t>
            </a:r>
            <a:r>
              <a:rPr lang="en-IN" sz="4800" dirty="0"/>
              <a:t> Deka</a:t>
            </a:r>
          </a:p>
        </p:txBody>
      </p:sp>
      <p:sp>
        <p:nvSpPr>
          <p:cNvPr id="5" name="TextBox 4">
            <a:extLst>
              <a:ext uri="{FF2B5EF4-FFF2-40B4-BE49-F238E27FC236}">
                <a16:creationId xmlns:a16="http://schemas.microsoft.com/office/drawing/2014/main" id="{FD510EEB-BED0-B908-2511-03E94BA9C460}"/>
              </a:ext>
            </a:extLst>
          </p:cNvPr>
          <p:cNvSpPr txBox="1"/>
          <p:nvPr/>
        </p:nvSpPr>
        <p:spPr>
          <a:xfrm>
            <a:off x="4866640" y="1544320"/>
            <a:ext cx="1622560" cy="707886"/>
          </a:xfrm>
          <a:prstGeom prst="rect">
            <a:avLst/>
          </a:prstGeom>
          <a:noFill/>
        </p:spPr>
        <p:txBody>
          <a:bodyPr wrap="none" rtlCol="0">
            <a:spAutoFit/>
          </a:bodyPr>
          <a:lstStyle/>
          <a:p>
            <a:r>
              <a:rPr lang="en-IN" sz="4000" b="1" dirty="0"/>
              <a:t>UNIT 2</a:t>
            </a:r>
          </a:p>
        </p:txBody>
      </p:sp>
    </p:spTree>
    <p:extLst>
      <p:ext uri="{BB962C8B-B14F-4D97-AF65-F5344CB8AC3E}">
        <p14:creationId xmlns:p14="http://schemas.microsoft.com/office/powerpoint/2010/main" val="2996546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6CAE561-3D11-5F51-D117-1F1992C98232}"/>
              </a:ext>
            </a:extLst>
          </p:cNvPr>
          <p:cNvPicPr>
            <a:picLocks noChangeAspect="1"/>
          </p:cNvPicPr>
          <p:nvPr/>
        </p:nvPicPr>
        <p:blipFill>
          <a:blip r:embed="rId2"/>
          <a:stretch>
            <a:fillRect/>
          </a:stretch>
        </p:blipFill>
        <p:spPr>
          <a:xfrm>
            <a:off x="479961" y="1251483"/>
            <a:ext cx="3835597" cy="3968954"/>
          </a:xfrm>
          <a:prstGeom prst="rect">
            <a:avLst/>
          </a:prstGeom>
        </p:spPr>
      </p:pic>
      <p:sp>
        <p:nvSpPr>
          <p:cNvPr id="11" name="TextBox 10">
            <a:extLst>
              <a:ext uri="{FF2B5EF4-FFF2-40B4-BE49-F238E27FC236}">
                <a16:creationId xmlns:a16="http://schemas.microsoft.com/office/drawing/2014/main" id="{F25C386D-A7EE-9A96-45E3-D3E086FD7E32}"/>
              </a:ext>
            </a:extLst>
          </p:cNvPr>
          <p:cNvSpPr txBox="1"/>
          <p:nvPr/>
        </p:nvSpPr>
        <p:spPr>
          <a:xfrm>
            <a:off x="5616039" y="559415"/>
            <a:ext cx="6096000" cy="5016758"/>
          </a:xfrm>
          <a:prstGeom prst="rect">
            <a:avLst/>
          </a:prstGeom>
          <a:noFill/>
        </p:spPr>
        <p:txBody>
          <a:bodyPr wrap="square">
            <a:spAutoFit/>
          </a:bodyPr>
          <a:lstStyle/>
          <a:p>
            <a:pPr algn="l"/>
            <a:r>
              <a:rPr lang="en-IN" sz="4000" b="0" i="0" u="none" strike="noStrike" baseline="0" dirty="0">
                <a:latin typeface="Calibri" panose="020F0502020204030204" pitchFamily="34" charset="0"/>
              </a:rPr>
              <a:t>Average radius of 2s</a:t>
            </a:r>
          </a:p>
          <a:p>
            <a:pPr algn="l"/>
            <a:r>
              <a:rPr lang="en-IN" sz="4000" b="0" i="0" u="none" strike="noStrike" baseline="0" dirty="0">
                <a:latin typeface="Calibri" panose="020F0502020204030204" pitchFamily="34" charset="0"/>
              </a:rPr>
              <a:t>orbital is greater</a:t>
            </a:r>
          </a:p>
          <a:p>
            <a:pPr algn="l"/>
            <a:r>
              <a:rPr lang="en-IN" sz="4000" b="0" i="0" u="none" strike="noStrike" baseline="0" dirty="0">
                <a:latin typeface="Calibri" panose="020F0502020204030204" pitchFamily="34" charset="0"/>
              </a:rPr>
              <a:t>than 1s.</a:t>
            </a:r>
          </a:p>
          <a:p>
            <a:pPr algn="l"/>
            <a:endParaRPr lang="en-IN" sz="4000" dirty="0">
              <a:latin typeface="Calibri" panose="020F0502020204030204" pitchFamily="34" charset="0"/>
            </a:endParaRPr>
          </a:p>
          <a:p>
            <a:pPr algn="l"/>
            <a:endParaRPr lang="en-IN" sz="4000" dirty="0">
              <a:latin typeface="Calibri" panose="020F0502020204030204" pitchFamily="34" charset="0"/>
            </a:endParaRPr>
          </a:p>
          <a:p>
            <a:pPr algn="l"/>
            <a:r>
              <a:rPr lang="en-IN" sz="4000" b="0" i="0" u="none" strike="noStrike" baseline="0" dirty="0">
                <a:latin typeface="Calibri" panose="020F0502020204030204" pitchFamily="34" charset="0"/>
              </a:rPr>
              <a:t>2s electrons are</a:t>
            </a:r>
          </a:p>
          <a:p>
            <a:pPr algn="l"/>
            <a:r>
              <a:rPr lang="en-IN" sz="4000" b="0" i="0" u="none" strike="noStrike" baseline="0" dirty="0">
                <a:latin typeface="Calibri" panose="020F0502020204030204" pitchFamily="34" charset="0"/>
              </a:rPr>
              <a:t>repelled by 1s</a:t>
            </a:r>
          </a:p>
          <a:p>
            <a:pPr algn="l"/>
            <a:r>
              <a:rPr lang="en-IN" sz="4000" b="0" i="0" u="none" strike="noStrike" baseline="0" dirty="0">
                <a:latin typeface="Calibri" panose="020F0502020204030204" pitchFamily="34" charset="0"/>
              </a:rPr>
              <a:t>electrons.</a:t>
            </a:r>
            <a:endParaRPr lang="en-IN" sz="4000" dirty="0"/>
          </a:p>
        </p:txBody>
      </p:sp>
    </p:spTree>
    <p:extLst>
      <p:ext uri="{BB962C8B-B14F-4D97-AF65-F5344CB8AC3E}">
        <p14:creationId xmlns:p14="http://schemas.microsoft.com/office/powerpoint/2010/main" val="2842071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CE5E4F3-6CD5-9B47-32F4-75379300F2CD}"/>
              </a:ext>
            </a:extLst>
          </p:cNvPr>
          <p:cNvPicPr>
            <a:picLocks noChangeAspect="1"/>
          </p:cNvPicPr>
          <p:nvPr/>
        </p:nvPicPr>
        <p:blipFill>
          <a:blip r:embed="rId2"/>
          <a:stretch>
            <a:fillRect/>
          </a:stretch>
        </p:blipFill>
        <p:spPr>
          <a:xfrm>
            <a:off x="4750370" y="1490889"/>
            <a:ext cx="7249358" cy="4503511"/>
          </a:xfrm>
          <a:prstGeom prst="rect">
            <a:avLst/>
          </a:prstGeom>
        </p:spPr>
      </p:pic>
      <p:pic>
        <p:nvPicPr>
          <p:cNvPr id="3" name="Picture 2">
            <a:extLst>
              <a:ext uri="{FF2B5EF4-FFF2-40B4-BE49-F238E27FC236}">
                <a16:creationId xmlns:a16="http://schemas.microsoft.com/office/drawing/2014/main" id="{E184CE38-EA7B-2762-3897-6683CD7490A7}"/>
              </a:ext>
            </a:extLst>
          </p:cNvPr>
          <p:cNvPicPr>
            <a:picLocks noChangeAspect="1"/>
          </p:cNvPicPr>
          <p:nvPr/>
        </p:nvPicPr>
        <p:blipFill>
          <a:blip r:embed="rId3"/>
          <a:stretch>
            <a:fillRect/>
          </a:stretch>
        </p:blipFill>
        <p:spPr>
          <a:xfrm>
            <a:off x="96430" y="709246"/>
            <a:ext cx="5021084" cy="5439508"/>
          </a:xfrm>
          <a:prstGeom prst="rect">
            <a:avLst/>
          </a:prstGeom>
        </p:spPr>
      </p:pic>
      <p:cxnSp>
        <p:nvCxnSpPr>
          <p:cNvPr id="7" name="Straight Arrow Connector 6">
            <a:extLst>
              <a:ext uri="{FF2B5EF4-FFF2-40B4-BE49-F238E27FC236}">
                <a16:creationId xmlns:a16="http://schemas.microsoft.com/office/drawing/2014/main" id="{AA67B7E5-11F3-0BDF-EB13-BDC5045A2864}"/>
              </a:ext>
            </a:extLst>
          </p:cNvPr>
          <p:cNvCxnSpPr/>
          <p:nvPr/>
        </p:nvCxnSpPr>
        <p:spPr>
          <a:xfrm flipH="1" flipV="1">
            <a:off x="2773680" y="1574800"/>
            <a:ext cx="132080" cy="944880"/>
          </a:xfrm>
          <a:prstGeom prst="straightConnector1">
            <a:avLst/>
          </a:prstGeom>
          <a:ln>
            <a:headEnd type="triangle"/>
            <a:tailEnd type="triangle"/>
          </a:ln>
        </p:spPr>
        <p:style>
          <a:lnRef idx="3">
            <a:schemeClr val="dk1"/>
          </a:lnRef>
          <a:fillRef idx="0">
            <a:schemeClr val="dk1"/>
          </a:fillRef>
          <a:effectRef idx="2">
            <a:schemeClr val="dk1"/>
          </a:effectRef>
          <a:fontRef idx="minor">
            <a:schemeClr val="tx1"/>
          </a:fontRef>
        </p:style>
      </p:cxnSp>
      <p:cxnSp>
        <p:nvCxnSpPr>
          <p:cNvPr id="9" name="Straight Arrow Connector 8">
            <a:extLst>
              <a:ext uri="{FF2B5EF4-FFF2-40B4-BE49-F238E27FC236}">
                <a16:creationId xmlns:a16="http://schemas.microsoft.com/office/drawing/2014/main" id="{A1B9FF04-E25B-C440-5117-B78B5129ACB0}"/>
              </a:ext>
            </a:extLst>
          </p:cNvPr>
          <p:cNvCxnSpPr/>
          <p:nvPr/>
        </p:nvCxnSpPr>
        <p:spPr>
          <a:xfrm flipV="1">
            <a:off x="2905760" y="894080"/>
            <a:ext cx="1493520" cy="1127760"/>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sp>
        <p:nvSpPr>
          <p:cNvPr id="10" name="TextBox 9">
            <a:extLst>
              <a:ext uri="{FF2B5EF4-FFF2-40B4-BE49-F238E27FC236}">
                <a16:creationId xmlns:a16="http://schemas.microsoft.com/office/drawing/2014/main" id="{689E09C3-3074-5118-F18A-9FC0C866DFE8}"/>
              </a:ext>
            </a:extLst>
          </p:cNvPr>
          <p:cNvSpPr txBox="1"/>
          <p:nvPr/>
        </p:nvSpPr>
        <p:spPr>
          <a:xfrm>
            <a:off x="4447726" y="515292"/>
            <a:ext cx="5173789" cy="584775"/>
          </a:xfrm>
          <a:prstGeom prst="rect">
            <a:avLst/>
          </a:prstGeom>
          <a:noFill/>
        </p:spPr>
        <p:txBody>
          <a:bodyPr wrap="none" rtlCol="0">
            <a:spAutoFit/>
          </a:bodyPr>
          <a:lstStyle/>
          <a:p>
            <a:r>
              <a:rPr lang="en-IN" sz="3200" b="1" dirty="0"/>
              <a:t>Z</a:t>
            </a:r>
            <a:r>
              <a:rPr lang="en-IN" sz="3200" b="1" baseline="-25000" dirty="0"/>
              <a:t>eff</a:t>
            </a:r>
            <a:r>
              <a:rPr lang="en-IN" sz="3200" b="1" dirty="0"/>
              <a:t> (Effective Nuclear Charge)</a:t>
            </a:r>
          </a:p>
        </p:txBody>
      </p:sp>
    </p:spTree>
    <p:extLst>
      <p:ext uri="{BB962C8B-B14F-4D97-AF65-F5344CB8AC3E}">
        <p14:creationId xmlns:p14="http://schemas.microsoft.com/office/powerpoint/2010/main" val="2741900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BA59EF2-0853-231A-5840-647388BD5A2A}"/>
              </a:ext>
            </a:extLst>
          </p:cNvPr>
          <p:cNvSpPr txBox="1"/>
          <p:nvPr/>
        </p:nvSpPr>
        <p:spPr>
          <a:xfrm>
            <a:off x="264160" y="455087"/>
            <a:ext cx="12202160" cy="5878532"/>
          </a:xfrm>
          <a:prstGeom prst="rect">
            <a:avLst/>
          </a:prstGeom>
          <a:noFill/>
        </p:spPr>
        <p:txBody>
          <a:bodyPr wrap="square">
            <a:spAutoFit/>
          </a:bodyPr>
          <a:lstStyle/>
          <a:p>
            <a:pPr algn="l"/>
            <a:r>
              <a:rPr lang="en-US" sz="3200" b="0" i="0" u="none" strike="noStrike" baseline="0" dirty="0">
                <a:latin typeface="Calibri" panose="020F0502020204030204" pitchFamily="34" charset="0"/>
              </a:rPr>
              <a:t>Estimate the extent of shielding (</a:t>
            </a:r>
            <a:r>
              <a:rPr lang="en-US" sz="3200" b="0" i="0" u="none" strike="noStrike" baseline="0" dirty="0">
                <a:latin typeface="Symbol" panose="05050102010706020507" pitchFamily="18" charset="2"/>
              </a:rPr>
              <a:t>s</a:t>
            </a:r>
            <a:r>
              <a:rPr lang="en-US" sz="3200" b="0" i="0" u="none" strike="noStrike" baseline="0" dirty="0">
                <a:latin typeface="Calibri" panose="020F0502020204030204" pitchFamily="34" charset="0"/>
              </a:rPr>
              <a:t>):</a:t>
            </a:r>
          </a:p>
          <a:p>
            <a:pPr algn="l"/>
            <a:r>
              <a:rPr lang="en-IN" sz="3200" b="0" i="0" u="none" strike="noStrike" baseline="0" dirty="0">
                <a:latin typeface="Calibri" panose="020F0502020204030204" pitchFamily="34" charset="0"/>
              </a:rPr>
              <a:t>Slater’s Rules</a:t>
            </a:r>
          </a:p>
          <a:p>
            <a:pPr algn="l"/>
            <a:endParaRPr lang="en-IN" sz="3200" b="0" i="0" u="none" strike="noStrike" baseline="0" dirty="0">
              <a:latin typeface="Calibri" panose="020F0502020204030204" pitchFamily="34" charset="0"/>
            </a:endParaRPr>
          </a:p>
          <a:p>
            <a:pPr algn="l"/>
            <a:r>
              <a:rPr lang="en-US" sz="2000" b="0" i="0" u="none" strike="noStrike" baseline="0" dirty="0">
                <a:latin typeface="Calibri" panose="020F0502020204030204" pitchFamily="34" charset="0"/>
              </a:rPr>
              <a:t>Step 1- Write the electron configuration of the atom in the following order:</a:t>
            </a:r>
          </a:p>
          <a:p>
            <a:pPr algn="l"/>
            <a:r>
              <a:rPr lang="en-IN" sz="2000" b="0" i="0" u="none" strike="noStrike" baseline="0" dirty="0">
                <a:latin typeface="Calibri" panose="020F0502020204030204" pitchFamily="34" charset="0"/>
              </a:rPr>
              <a:t>(1s) (2s, 2p) (3s, 3p) (3d) (4s, 4p) (4d) (4f) (5s, 5p) …., etc</a:t>
            </a:r>
          </a:p>
          <a:p>
            <a:pPr algn="l"/>
            <a:endParaRPr lang="en-US" sz="2000" b="0" i="0" u="none" strike="noStrike" baseline="0" dirty="0">
              <a:latin typeface="Calibri" panose="020F0502020204030204" pitchFamily="34" charset="0"/>
            </a:endParaRPr>
          </a:p>
          <a:p>
            <a:pPr algn="l"/>
            <a:r>
              <a:rPr lang="en-US" sz="2000" b="0" i="0" u="none" strike="noStrike" baseline="0" dirty="0">
                <a:latin typeface="Calibri" panose="020F0502020204030204" pitchFamily="34" charset="0"/>
              </a:rPr>
              <a:t>Step 2- Identify the electron of interest and ignore all electrons in higher (higher energy levels) groups as the electrons in higher energy levels will not contribute to shielding of lower energy group electrons.</a:t>
            </a:r>
          </a:p>
          <a:p>
            <a:pPr algn="l"/>
            <a:r>
              <a:rPr lang="en-US" sz="2000" b="0" i="0" u="none" strike="noStrike" baseline="0" dirty="0">
                <a:latin typeface="Calibri" panose="020F0502020204030204" pitchFamily="34" charset="0"/>
              </a:rPr>
              <a:t>Step 3- Slater's Rules are classified as follows</a:t>
            </a:r>
          </a:p>
          <a:p>
            <a:pPr algn="l"/>
            <a:r>
              <a:rPr lang="en-US" sz="2000" b="0" i="0" u="none" strike="noStrike" baseline="0" dirty="0">
                <a:latin typeface="Calibri" panose="020F0502020204030204" pitchFamily="34" charset="0"/>
              </a:rPr>
              <a:t>A) Shielding experienced by an s and p electrons.</a:t>
            </a:r>
          </a:p>
          <a:p>
            <a:pPr algn="l"/>
            <a:r>
              <a:rPr lang="en-US" sz="2000" b="0" i="0" u="none" strike="noStrike" baseline="0" dirty="0">
                <a:latin typeface="Calibri" panose="020F0502020204030204" pitchFamily="34" charset="0"/>
              </a:rPr>
              <a:t>All the electrons within same group shield 0.35.</a:t>
            </a:r>
          </a:p>
          <a:p>
            <a:pPr algn="l"/>
            <a:r>
              <a:rPr lang="en-US" sz="2000" b="0" i="0" u="none" strike="noStrike" baseline="0" dirty="0">
                <a:latin typeface="Calibri" panose="020F0502020204030204" pitchFamily="34" charset="0"/>
              </a:rPr>
              <a:t>All the electrons within the n-1 group shield 0.85</a:t>
            </a:r>
          </a:p>
          <a:p>
            <a:pPr algn="l"/>
            <a:r>
              <a:rPr lang="en-US" sz="2000" b="0" i="0" u="none" strike="noStrike" baseline="0" dirty="0">
                <a:latin typeface="Calibri" panose="020F0502020204030204" pitchFamily="34" charset="0"/>
              </a:rPr>
              <a:t>All the electrons within the n-2 or lower groups shield 1.00</a:t>
            </a:r>
          </a:p>
          <a:p>
            <a:pPr algn="l"/>
            <a:r>
              <a:rPr lang="en-US" sz="2000" b="0" i="0" u="none" strike="noStrike" baseline="0" dirty="0">
                <a:latin typeface="Calibri" panose="020F0502020204030204" pitchFamily="34" charset="0"/>
              </a:rPr>
              <a:t>B) Shielding experienced by </a:t>
            </a:r>
            <a:r>
              <a:rPr lang="en-US" sz="2000" b="0" i="0" u="none" strike="noStrike" baseline="0" dirty="0" err="1">
                <a:latin typeface="Calibri" panose="020F0502020204030204" pitchFamily="34" charset="0"/>
              </a:rPr>
              <a:t>nd</a:t>
            </a:r>
            <a:r>
              <a:rPr lang="en-US" sz="2000" b="0" i="0" u="none" strike="noStrike" baseline="0" dirty="0">
                <a:latin typeface="Calibri" panose="020F0502020204030204" pitchFamily="34" charset="0"/>
              </a:rPr>
              <a:t> and </a:t>
            </a:r>
            <a:r>
              <a:rPr lang="en-US" sz="2000" b="0" i="0" u="none" strike="noStrike" baseline="0" dirty="0" err="1">
                <a:latin typeface="Calibri" panose="020F0502020204030204" pitchFamily="34" charset="0"/>
              </a:rPr>
              <a:t>nf</a:t>
            </a:r>
            <a:r>
              <a:rPr lang="en-US" sz="2000" b="0" i="0" u="none" strike="noStrike" baseline="0" dirty="0">
                <a:latin typeface="Calibri" panose="020F0502020204030204" pitchFamily="34" charset="0"/>
              </a:rPr>
              <a:t> valence electrons</a:t>
            </a:r>
          </a:p>
          <a:p>
            <a:pPr algn="l"/>
            <a:r>
              <a:rPr lang="en-US" sz="2000" b="0" i="0" u="none" strike="noStrike" baseline="0" dirty="0">
                <a:latin typeface="Calibri" panose="020F0502020204030204" pitchFamily="34" charset="0"/>
              </a:rPr>
              <a:t>All the electrons within same group shield 0.35</a:t>
            </a:r>
          </a:p>
          <a:p>
            <a:pPr algn="l"/>
            <a:r>
              <a:rPr lang="en-US" sz="2000" b="0" i="0" u="none" strike="noStrike" baseline="0" dirty="0">
                <a:latin typeface="Calibri" panose="020F0502020204030204" pitchFamily="34" charset="0"/>
              </a:rPr>
              <a:t>All the electrons within the lower groups shield 1.00</a:t>
            </a:r>
          </a:p>
          <a:p>
            <a:pPr algn="l"/>
            <a:r>
              <a:rPr lang="en-US" sz="2000" b="0" i="0" u="none" strike="noStrike" baseline="0" dirty="0">
                <a:latin typeface="Calibri" panose="020F0502020204030204" pitchFamily="34" charset="0"/>
              </a:rPr>
              <a:t>Shielding constant can be calculated</a:t>
            </a:r>
            <a:endParaRPr lang="en-IN" sz="2000" dirty="0"/>
          </a:p>
        </p:txBody>
      </p:sp>
      <p:sp>
        <p:nvSpPr>
          <p:cNvPr id="4" name="TextBox 3">
            <a:extLst>
              <a:ext uri="{FF2B5EF4-FFF2-40B4-BE49-F238E27FC236}">
                <a16:creationId xmlns:a16="http://schemas.microsoft.com/office/drawing/2014/main" id="{6EFD1F21-2393-9DB4-2C07-C60DC1D61326}"/>
              </a:ext>
            </a:extLst>
          </p:cNvPr>
          <p:cNvSpPr txBox="1"/>
          <p:nvPr/>
        </p:nvSpPr>
        <p:spPr>
          <a:xfrm>
            <a:off x="8991600" y="5334000"/>
            <a:ext cx="2374881" cy="830997"/>
          </a:xfrm>
          <a:prstGeom prst="rect">
            <a:avLst/>
          </a:prstGeom>
          <a:noFill/>
        </p:spPr>
        <p:txBody>
          <a:bodyPr wrap="none" rtlCol="0">
            <a:spAutoFit/>
          </a:bodyPr>
          <a:lstStyle/>
          <a:p>
            <a:r>
              <a:rPr lang="en-IN" sz="4800" b="1" dirty="0">
                <a:solidFill>
                  <a:srgbClr val="FF0000"/>
                </a:solidFill>
              </a:rPr>
              <a:t>Z</a:t>
            </a:r>
            <a:r>
              <a:rPr lang="en-IN" sz="4800" b="1" baseline="-25000" dirty="0">
                <a:solidFill>
                  <a:srgbClr val="FF0000"/>
                </a:solidFill>
              </a:rPr>
              <a:t>eff</a:t>
            </a:r>
            <a:r>
              <a:rPr lang="en-IN" sz="4800" b="1" dirty="0">
                <a:solidFill>
                  <a:srgbClr val="FF0000"/>
                </a:solidFill>
              </a:rPr>
              <a:t> = Z-</a:t>
            </a:r>
            <a:r>
              <a:rPr lang="en-US" sz="4800" b="0" i="0" u="none" strike="noStrike" baseline="0" dirty="0">
                <a:solidFill>
                  <a:srgbClr val="FF0000"/>
                </a:solidFill>
                <a:latin typeface="Symbol" panose="05050102010706020507" pitchFamily="18" charset="2"/>
              </a:rPr>
              <a:t>s</a:t>
            </a:r>
            <a:endParaRPr lang="en-IN" sz="4800" b="1" dirty="0">
              <a:solidFill>
                <a:srgbClr val="FF0000"/>
              </a:solidFill>
            </a:endParaRPr>
          </a:p>
        </p:txBody>
      </p:sp>
    </p:spTree>
    <p:extLst>
      <p:ext uri="{BB962C8B-B14F-4D97-AF65-F5344CB8AC3E}">
        <p14:creationId xmlns:p14="http://schemas.microsoft.com/office/powerpoint/2010/main" val="1424460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E7F654B-AE42-2C79-DA02-1EBF66DD5DA3}"/>
              </a:ext>
            </a:extLst>
          </p:cNvPr>
          <p:cNvSpPr txBox="1"/>
          <p:nvPr/>
        </p:nvSpPr>
        <p:spPr>
          <a:xfrm>
            <a:off x="497840" y="299631"/>
            <a:ext cx="8412480" cy="3539430"/>
          </a:xfrm>
          <a:prstGeom prst="rect">
            <a:avLst/>
          </a:prstGeom>
          <a:noFill/>
        </p:spPr>
        <p:txBody>
          <a:bodyPr wrap="square">
            <a:spAutoFit/>
          </a:bodyPr>
          <a:lstStyle/>
          <a:p>
            <a:pPr algn="l"/>
            <a:r>
              <a:rPr lang="en-IN" sz="3200" b="0" i="0" u="none" strike="noStrike" baseline="0" dirty="0">
                <a:latin typeface="Calibri" panose="020F0502020204030204" pitchFamily="34" charset="0"/>
              </a:rPr>
              <a:t>Numerical</a:t>
            </a:r>
          </a:p>
          <a:p>
            <a:pPr algn="l"/>
            <a:r>
              <a:rPr lang="en-US" sz="2400" b="0" i="0" u="none" strike="noStrike" baseline="0" dirty="0">
                <a:latin typeface="Arial" panose="020B0604020202020204" pitchFamily="34" charset="0"/>
              </a:rPr>
              <a:t> </a:t>
            </a:r>
            <a:r>
              <a:rPr lang="en-US" sz="2400" b="0" i="0" u="none" strike="noStrike" baseline="0" dirty="0">
                <a:latin typeface="Calibri" panose="020F0502020204030204" pitchFamily="34" charset="0"/>
              </a:rPr>
              <a:t>Calculate the Zeff on valance electron of Nitrogen.</a:t>
            </a:r>
          </a:p>
          <a:p>
            <a:pPr algn="l"/>
            <a:endParaRPr lang="en-US" sz="2400" b="0" i="0" u="none" strike="noStrike" baseline="0" dirty="0">
              <a:latin typeface="Calibri" panose="020F0502020204030204" pitchFamily="34" charset="0"/>
            </a:endParaRPr>
          </a:p>
          <a:p>
            <a:pPr algn="l"/>
            <a:r>
              <a:rPr lang="en-IN" sz="2400" b="0" i="0" u="none" strike="noStrike" baseline="0" dirty="0">
                <a:latin typeface="Calibri" panose="020F0502020204030204" pitchFamily="34" charset="0"/>
              </a:rPr>
              <a:t>Atomic number is 7.</a:t>
            </a:r>
          </a:p>
          <a:p>
            <a:pPr algn="l"/>
            <a:r>
              <a:rPr lang="en-IN" sz="2400" b="0" i="0" u="none" strike="noStrike" baseline="0" dirty="0">
                <a:latin typeface="Calibri" panose="020F0502020204030204" pitchFamily="34" charset="0"/>
              </a:rPr>
              <a:t>Electronic configuration-1s2,2s2, 2p3</a:t>
            </a:r>
          </a:p>
          <a:p>
            <a:pPr algn="l"/>
            <a:r>
              <a:rPr lang="en-IN" sz="2400" b="0" i="0" u="none" strike="noStrike" baseline="0" dirty="0">
                <a:latin typeface="Calibri" panose="020F0502020204030204" pitchFamily="34" charset="0"/>
              </a:rPr>
              <a:t>S = (2 X 0.85) + (4 X 0.35)</a:t>
            </a:r>
          </a:p>
          <a:p>
            <a:pPr algn="l"/>
            <a:r>
              <a:rPr lang="en-IN" sz="2400" b="0" i="0" u="none" strike="noStrike" baseline="0" dirty="0">
                <a:latin typeface="Calibri" panose="020F0502020204030204" pitchFamily="34" charset="0"/>
              </a:rPr>
              <a:t>S= 3.10</a:t>
            </a:r>
          </a:p>
          <a:p>
            <a:pPr algn="l"/>
            <a:r>
              <a:rPr lang="en-IN" sz="2400" b="0" i="0" u="none" strike="noStrike" baseline="0" dirty="0">
                <a:latin typeface="Calibri" panose="020F0502020204030204" pitchFamily="34" charset="0"/>
              </a:rPr>
              <a:t>Zeff= Z-</a:t>
            </a:r>
            <a:r>
              <a:rPr lang="en-US" sz="2400" b="0" i="0" u="none" strike="noStrike" baseline="0" dirty="0">
                <a:latin typeface="Symbol" panose="05050102010706020507" pitchFamily="18" charset="2"/>
              </a:rPr>
              <a:t> s</a:t>
            </a:r>
            <a:endParaRPr lang="en-IN" sz="2400" b="0" i="0" u="none" strike="noStrike" baseline="0" dirty="0">
              <a:latin typeface="Calibri" panose="020F0502020204030204" pitchFamily="34" charset="0"/>
            </a:endParaRPr>
          </a:p>
          <a:p>
            <a:pPr algn="l"/>
            <a:r>
              <a:rPr lang="en-IN" sz="2400" b="0" i="0" u="none" strike="noStrike" baseline="0" dirty="0">
                <a:latin typeface="Calibri" panose="020F0502020204030204" pitchFamily="34" charset="0"/>
              </a:rPr>
              <a:t>Z= 7.0 - 3.1= 3.9</a:t>
            </a:r>
            <a:endParaRPr lang="en-IN" sz="2400" dirty="0"/>
          </a:p>
        </p:txBody>
      </p:sp>
      <p:sp>
        <p:nvSpPr>
          <p:cNvPr id="5" name="TextBox 4">
            <a:extLst>
              <a:ext uri="{FF2B5EF4-FFF2-40B4-BE49-F238E27FC236}">
                <a16:creationId xmlns:a16="http://schemas.microsoft.com/office/drawing/2014/main" id="{DE6D60DD-BFE0-8BEB-3C5A-350DA33D26CC}"/>
              </a:ext>
            </a:extLst>
          </p:cNvPr>
          <p:cNvSpPr txBox="1"/>
          <p:nvPr/>
        </p:nvSpPr>
        <p:spPr>
          <a:xfrm>
            <a:off x="1229360" y="5537815"/>
            <a:ext cx="9519920" cy="830997"/>
          </a:xfrm>
          <a:prstGeom prst="rect">
            <a:avLst/>
          </a:prstGeom>
          <a:noFill/>
        </p:spPr>
        <p:txBody>
          <a:bodyPr wrap="square">
            <a:spAutoFit/>
          </a:bodyPr>
          <a:lstStyle/>
          <a:p>
            <a:r>
              <a:rPr lang="en-US" sz="2400" b="0" i="0" dirty="0">
                <a:solidFill>
                  <a:srgbClr val="000000"/>
                </a:solidFill>
                <a:effectLst/>
                <a:latin typeface="Times New Roman" panose="02020603050405020304" pitchFamily="18" charset="0"/>
              </a:rPr>
              <a:t>Thus, σ=​(n−1)s</a:t>
            </a:r>
            <a:r>
              <a:rPr lang="en-US" sz="2400" b="0" i="0" baseline="30000" dirty="0">
                <a:solidFill>
                  <a:srgbClr val="000000"/>
                </a:solidFill>
                <a:effectLst/>
                <a:latin typeface="Times New Roman" panose="02020603050405020304" pitchFamily="18" charset="0"/>
              </a:rPr>
              <a:t>2</a:t>
            </a:r>
            <a:r>
              <a:rPr lang="en-US" sz="2400" b="0" i="0" dirty="0">
                <a:solidFill>
                  <a:srgbClr val="000000"/>
                </a:solidFill>
                <a:effectLst/>
                <a:latin typeface="Times New Roman" panose="02020603050405020304" pitchFamily="18" charset="0"/>
              </a:rPr>
              <a:t>p</a:t>
            </a:r>
            <a:r>
              <a:rPr lang="en-US" sz="2400" b="0" i="0" baseline="30000" dirty="0">
                <a:solidFill>
                  <a:srgbClr val="000000"/>
                </a:solidFill>
                <a:effectLst/>
                <a:latin typeface="Times New Roman" panose="02020603050405020304" pitchFamily="18" charset="0"/>
              </a:rPr>
              <a:t>6</a:t>
            </a:r>
            <a:r>
              <a:rPr lang="en-US" sz="2400" b="0" i="0" dirty="0">
                <a:solidFill>
                  <a:srgbClr val="000000"/>
                </a:solidFill>
                <a:effectLst/>
                <a:latin typeface="Times New Roman" panose="02020603050405020304" pitchFamily="18" charset="0"/>
              </a:rPr>
              <a:t> ​+ ​(n−1)d</a:t>
            </a:r>
            <a:r>
              <a:rPr lang="en-US" sz="2400" b="0" i="0" baseline="30000" dirty="0">
                <a:solidFill>
                  <a:srgbClr val="000000"/>
                </a:solidFill>
                <a:effectLst/>
                <a:latin typeface="Times New Roman" panose="02020603050405020304" pitchFamily="18" charset="0"/>
              </a:rPr>
              <a:t>10</a:t>
            </a:r>
            <a:r>
              <a:rPr lang="en-US" sz="2400" b="0" i="0" dirty="0">
                <a:solidFill>
                  <a:srgbClr val="000000"/>
                </a:solidFill>
                <a:effectLst/>
                <a:latin typeface="Times New Roman" panose="02020603050405020304" pitchFamily="18" charset="0"/>
              </a:rPr>
              <a:t> ​+ ​(n−2)s</a:t>
            </a:r>
            <a:r>
              <a:rPr lang="en-US" sz="2400" b="0" i="0" baseline="30000" dirty="0">
                <a:solidFill>
                  <a:srgbClr val="000000"/>
                </a:solidFill>
                <a:effectLst/>
                <a:latin typeface="Times New Roman" panose="02020603050405020304" pitchFamily="18" charset="0"/>
              </a:rPr>
              <a:t>2</a:t>
            </a:r>
            <a:r>
              <a:rPr lang="en-US" sz="2400" b="0" i="0" dirty="0">
                <a:solidFill>
                  <a:srgbClr val="000000"/>
                </a:solidFill>
                <a:effectLst/>
                <a:latin typeface="Times New Roman" panose="02020603050405020304" pitchFamily="18" charset="0"/>
              </a:rPr>
              <a:t>p</a:t>
            </a:r>
            <a:r>
              <a:rPr lang="en-US" sz="2400" b="0" i="0" baseline="30000" dirty="0">
                <a:solidFill>
                  <a:srgbClr val="000000"/>
                </a:solidFill>
                <a:effectLst/>
                <a:latin typeface="Times New Roman" panose="02020603050405020304" pitchFamily="18" charset="0"/>
              </a:rPr>
              <a:t>6</a:t>
            </a:r>
            <a:r>
              <a:rPr lang="en-US" sz="2400" b="0" i="0" dirty="0">
                <a:solidFill>
                  <a:srgbClr val="000000"/>
                </a:solidFill>
                <a:effectLst/>
                <a:latin typeface="Times New Roman" panose="02020603050405020304" pitchFamily="18" charset="0"/>
              </a:rPr>
              <a:t>​ + ​(n−3)s</a:t>
            </a:r>
            <a:r>
              <a:rPr lang="en-US" sz="2400" b="0" i="0" baseline="30000" dirty="0">
                <a:solidFill>
                  <a:srgbClr val="000000"/>
                </a:solidFill>
                <a:effectLst/>
                <a:latin typeface="Times New Roman" panose="02020603050405020304" pitchFamily="18" charset="0"/>
              </a:rPr>
              <a:t>2</a:t>
            </a:r>
            <a:r>
              <a:rPr lang="en-US" sz="2400" b="0" i="0" dirty="0">
                <a:solidFill>
                  <a:srgbClr val="000000"/>
                </a:solidFill>
                <a:effectLst/>
                <a:latin typeface="Times New Roman" panose="02020603050405020304" pitchFamily="18" charset="0"/>
              </a:rPr>
              <a:t>​</a:t>
            </a:r>
            <a:br>
              <a:rPr lang="en-US" sz="2400" b="0" i="0" dirty="0">
                <a:solidFill>
                  <a:srgbClr val="000000"/>
                </a:solidFill>
                <a:effectLst/>
                <a:latin typeface="Times New Roman" panose="02020603050405020304" pitchFamily="18" charset="0"/>
              </a:rPr>
            </a:br>
            <a:endParaRPr lang="en-IN" sz="2400" dirty="0"/>
          </a:p>
        </p:txBody>
      </p:sp>
      <p:sp>
        <p:nvSpPr>
          <p:cNvPr id="7" name="TextBox 6">
            <a:extLst>
              <a:ext uri="{FF2B5EF4-FFF2-40B4-BE49-F238E27FC236}">
                <a16:creationId xmlns:a16="http://schemas.microsoft.com/office/drawing/2014/main" id="{E58501B9-0C6F-EA5F-E137-F49EDD6D0577}"/>
              </a:ext>
            </a:extLst>
          </p:cNvPr>
          <p:cNvSpPr txBox="1"/>
          <p:nvPr/>
        </p:nvSpPr>
        <p:spPr>
          <a:xfrm>
            <a:off x="2286000" y="4721810"/>
            <a:ext cx="7609840" cy="584775"/>
          </a:xfrm>
          <a:prstGeom prst="rect">
            <a:avLst/>
          </a:prstGeom>
          <a:noFill/>
        </p:spPr>
        <p:txBody>
          <a:bodyPr wrap="square">
            <a:spAutoFit/>
          </a:bodyPr>
          <a:lstStyle/>
          <a:p>
            <a:pPr algn="l"/>
            <a:r>
              <a:rPr lang="en-IN" sz="3200" b="0" i="0" u="none" strike="noStrike" baseline="0" dirty="0">
                <a:latin typeface="Calibri" panose="020F0502020204030204" pitchFamily="34" charset="0"/>
              </a:rPr>
              <a:t>Cu - (1s)</a:t>
            </a:r>
            <a:r>
              <a:rPr lang="en-IN" sz="3200" b="0" i="0" u="none" strike="noStrike" baseline="30000" dirty="0">
                <a:latin typeface="Calibri" panose="020F0502020204030204" pitchFamily="34" charset="0"/>
              </a:rPr>
              <a:t>2</a:t>
            </a:r>
            <a:r>
              <a:rPr lang="en-IN" sz="3200" b="0" i="0" u="none" strike="noStrike" baseline="0" dirty="0">
                <a:latin typeface="Calibri" panose="020F0502020204030204" pitchFamily="34" charset="0"/>
              </a:rPr>
              <a:t> (2s, 2p)</a:t>
            </a:r>
            <a:r>
              <a:rPr lang="en-IN" sz="3200" b="0" i="0" u="none" strike="noStrike" baseline="30000" dirty="0">
                <a:latin typeface="Calibri" panose="020F0502020204030204" pitchFamily="34" charset="0"/>
              </a:rPr>
              <a:t>8</a:t>
            </a:r>
            <a:r>
              <a:rPr lang="en-IN" sz="3200" b="0" i="0" u="none" strike="noStrike" baseline="0" dirty="0">
                <a:latin typeface="Calibri" panose="020F0502020204030204" pitchFamily="34" charset="0"/>
              </a:rPr>
              <a:t> (3s, 3p)</a:t>
            </a:r>
            <a:r>
              <a:rPr lang="en-IN" sz="3200" b="0" i="0" u="none" strike="noStrike" baseline="30000" dirty="0">
                <a:latin typeface="Calibri" panose="020F0502020204030204" pitchFamily="34" charset="0"/>
              </a:rPr>
              <a:t>8 </a:t>
            </a:r>
            <a:r>
              <a:rPr lang="en-IN" sz="3200" b="0" i="0" u="none" strike="noStrike" baseline="0" dirty="0">
                <a:latin typeface="Calibri" panose="020F0502020204030204" pitchFamily="34" charset="0"/>
              </a:rPr>
              <a:t>(3d)</a:t>
            </a:r>
            <a:r>
              <a:rPr lang="en-IN" sz="3200" b="0" i="0" u="none" strike="noStrike" baseline="30000" dirty="0">
                <a:latin typeface="Calibri" panose="020F0502020204030204" pitchFamily="34" charset="0"/>
              </a:rPr>
              <a:t>10 </a:t>
            </a:r>
            <a:r>
              <a:rPr lang="en-IN" sz="3200" b="0" i="0" u="none" strike="noStrike" baseline="0" dirty="0">
                <a:latin typeface="Calibri" panose="020F0502020204030204" pitchFamily="34" charset="0"/>
              </a:rPr>
              <a:t>4s</a:t>
            </a:r>
            <a:r>
              <a:rPr lang="en-IN" sz="3200" b="0" i="0" u="none" strike="noStrike" baseline="30000" dirty="0">
                <a:latin typeface="Calibri" panose="020F0502020204030204" pitchFamily="34" charset="0"/>
              </a:rPr>
              <a:t>1</a:t>
            </a:r>
          </a:p>
        </p:txBody>
      </p:sp>
      <p:sp>
        <p:nvSpPr>
          <p:cNvPr id="9" name="TextBox 8">
            <a:extLst>
              <a:ext uri="{FF2B5EF4-FFF2-40B4-BE49-F238E27FC236}">
                <a16:creationId xmlns:a16="http://schemas.microsoft.com/office/drawing/2014/main" id="{470A731F-538C-5A94-9599-1986E6F6AD78}"/>
              </a:ext>
            </a:extLst>
          </p:cNvPr>
          <p:cNvSpPr txBox="1"/>
          <p:nvPr/>
        </p:nvSpPr>
        <p:spPr>
          <a:xfrm>
            <a:off x="2377440" y="5999480"/>
            <a:ext cx="873760" cy="369332"/>
          </a:xfrm>
          <a:prstGeom prst="rect">
            <a:avLst/>
          </a:prstGeom>
          <a:noFill/>
        </p:spPr>
        <p:txBody>
          <a:bodyPr wrap="square">
            <a:spAutoFit/>
          </a:bodyPr>
          <a:lstStyle/>
          <a:p>
            <a:r>
              <a:rPr lang="en-US" sz="1800" b="0" i="0" dirty="0">
                <a:solidFill>
                  <a:srgbClr val="000000"/>
                </a:solidFill>
                <a:effectLst/>
                <a:latin typeface="Times New Roman" panose="02020603050405020304" pitchFamily="18" charset="0"/>
              </a:rPr>
              <a:t>8×0.85</a:t>
            </a:r>
            <a:endParaRPr lang="en-IN" dirty="0"/>
          </a:p>
        </p:txBody>
      </p:sp>
      <p:sp>
        <p:nvSpPr>
          <p:cNvPr id="11" name="TextBox 10">
            <a:extLst>
              <a:ext uri="{FF2B5EF4-FFF2-40B4-BE49-F238E27FC236}">
                <a16:creationId xmlns:a16="http://schemas.microsoft.com/office/drawing/2014/main" id="{C584E5F8-4206-CD5A-B58B-3F376580ED68}"/>
              </a:ext>
            </a:extLst>
          </p:cNvPr>
          <p:cNvSpPr txBox="1"/>
          <p:nvPr/>
        </p:nvSpPr>
        <p:spPr>
          <a:xfrm>
            <a:off x="4307840" y="5999480"/>
            <a:ext cx="873760" cy="369332"/>
          </a:xfrm>
          <a:prstGeom prst="rect">
            <a:avLst/>
          </a:prstGeom>
          <a:noFill/>
        </p:spPr>
        <p:txBody>
          <a:bodyPr wrap="square">
            <a:spAutoFit/>
          </a:bodyPr>
          <a:lstStyle/>
          <a:p>
            <a:r>
              <a:rPr lang="en-US" sz="1800" b="0" i="0" dirty="0">
                <a:solidFill>
                  <a:srgbClr val="000000"/>
                </a:solidFill>
                <a:effectLst/>
                <a:latin typeface="Times New Roman" panose="02020603050405020304" pitchFamily="18" charset="0"/>
              </a:rPr>
              <a:t>1×10</a:t>
            </a:r>
            <a:endParaRPr lang="en-IN" dirty="0"/>
          </a:p>
        </p:txBody>
      </p:sp>
      <p:sp>
        <p:nvSpPr>
          <p:cNvPr id="13" name="TextBox 12">
            <a:extLst>
              <a:ext uri="{FF2B5EF4-FFF2-40B4-BE49-F238E27FC236}">
                <a16:creationId xmlns:a16="http://schemas.microsoft.com/office/drawing/2014/main" id="{9483AB6A-2496-26AA-E1F8-2715D8B52D04}"/>
              </a:ext>
            </a:extLst>
          </p:cNvPr>
          <p:cNvSpPr txBox="1"/>
          <p:nvPr/>
        </p:nvSpPr>
        <p:spPr>
          <a:xfrm>
            <a:off x="5750560" y="5999480"/>
            <a:ext cx="680720" cy="369332"/>
          </a:xfrm>
          <a:prstGeom prst="rect">
            <a:avLst/>
          </a:prstGeom>
          <a:noFill/>
        </p:spPr>
        <p:txBody>
          <a:bodyPr wrap="square">
            <a:spAutoFit/>
          </a:bodyPr>
          <a:lstStyle/>
          <a:p>
            <a:r>
              <a:rPr lang="en-US" sz="1800" b="0" i="0" dirty="0">
                <a:solidFill>
                  <a:srgbClr val="000000"/>
                </a:solidFill>
                <a:effectLst/>
                <a:latin typeface="Times New Roman" panose="02020603050405020304" pitchFamily="18" charset="0"/>
              </a:rPr>
              <a:t>8×1</a:t>
            </a:r>
            <a:endParaRPr lang="en-IN" dirty="0"/>
          </a:p>
        </p:txBody>
      </p:sp>
      <p:sp>
        <p:nvSpPr>
          <p:cNvPr id="15" name="TextBox 14">
            <a:extLst>
              <a:ext uri="{FF2B5EF4-FFF2-40B4-BE49-F238E27FC236}">
                <a16:creationId xmlns:a16="http://schemas.microsoft.com/office/drawing/2014/main" id="{25E1C0D9-9601-63EB-CC78-C56BC13C9C7E}"/>
              </a:ext>
            </a:extLst>
          </p:cNvPr>
          <p:cNvSpPr txBox="1"/>
          <p:nvPr/>
        </p:nvSpPr>
        <p:spPr>
          <a:xfrm>
            <a:off x="6868160" y="5999480"/>
            <a:ext cx="812800" cy="369332"/>
          </a:xfrm>
          <a:prstGeom prst="rect">
            <a:avLst/>
          </a:prstGeom>
          <a:noFill/>
        </p:spPr>
        <p:txBody>
          <a:bodyPr wrap="square">
            <a:spAutoFit/>
          </a:bodyPr>
          <a:lstStyle/>
          <a:p>
            <a:r>
              <a:rPr lang="en-US" sz="1800" b="0" i="0" dirty="0">
                <a:solidFill>
                  <a:srgbClr val="000000"/>
                </a:solidFill>
                <a:effectLst/>
                <a:latin typeface="Times New Roman" panose="02020603050405020304" pitchFamily="18" charset="0"/>
              </a:rPr>
              <a:t>2×1</a:t>
            </a:r>
            <a:endParaRPr lang="en-IN" dirty="0"/>
          </a:p>
        </p:txBody>
      </p:sp>
      <p:sp>
        <p:nvSpPr>
          <p:cNvPr id="17" name="TextBox 16">
            <a:extLst>
              <a:ext uri="{FF2B5EF4-FFF2-40B4-BE49-F238E27FC236}">
                <a16:creationId xmlns:a16="http://schemas.microsoft.com/office/drawing/2014/main" id="{0A9AE6F8-AFC6-448B-C95D-F19442CF6AC0}"/>
              </a:ext>
            </a:extLst>
          </p:cNvPr>
          <p:cNvSpPr txBox="1"/>
          <p:nvPr/>
        </p:nvSpPr>
        <p:spPr>
          <a:xfrm>
            <a:off x="9509760" y="4537144"/>
            <a:ext cx="1696720" cy="1015663"/>
          </a:xfrm>
          <a:prstGeom prst="rect">
            <a:avLst/>
          </a:prstGeom>
          <a:noFill/>
        </p:spPr>
        <p:txBody>
          <a:bodyPr wrap="square">
            <a:spAutoFit/>
          </a:bodyPr>
          <a:lstStyle/>
          <a:p>
            <a:pPr algn="l"/>
            <a:r>
              <a:rPr lang="en-IN" sz="2000" b="1" i="0" u="none" strike="noStrike" baseline="0" dirty="0">
                <a:latin typeface="Calibri" panose="020F0502020204030204" pitchFamily="34" charset="0"/>
              </a:rPr>
              <a:t>Zeff= Z-</a:t>
            </a:r>
            <a:r>
              <a:rPr lang="en-US" sz="2000" b="1" i="0" u="none" strike="noStrike" baseline="0" dirty="0">
                <a:latin typeface="Symbol" panose="05050102010706020507" pitchFamily="18" charset="2"/>
              </a:rPr>
              <a:t> s</a:t>
            </a:r>
          </a:p>
          <a:p>
            <a:pPr marL="285750" indent="-285750" algn="l">
              <a:buFont typeface="Symbol" panose="05050102010706020507" pitchFamily="18" charset="2"/>
              <a:buChar char=" "/>
            </a:pPr>
            <a:r>
              <a:rPr lang="en-US" sz="2000" b="1" i="0" u="none" strike="noStrike" baseline="0" dirty="0">
                <a:latin typeface="Symbol" panose="05050102010706020507" pitchFamily="18" charset="2"/>
              </a:rPr>
              <a:t>= 29-26.8</a:t>
            </a:r>
          </a:p>
          <a:p>
            <a:pPr marL="285750" indent="-285750" algn="l">
              <a:buFont typeface="Symbol" panose="05050102010706020507" pitchFamily="18" charset="2"/>
              <a:buChar char=" "/>
            </a:pPr>
            <a:r>
              <a:rPr lang="en-US" sz="2000" b="1" dirty="0">
                <a:latin typeface="Symbol" panose="05050102010706020507" pitchFamily="18" charset="2"/>
              </a:rPr>
              <a:t>= 2.2</a:t>
            </a:r>
            <a:endParaRPr lang="en-IN" sz="2000" b="1" i="0" u="none" strike="noStrike" baseline="0" dirty="0">
              <a:latin typeface="Calibri" panose="020F0502020204030204" pitchFamily="34" charset="0"/>
            </a:endParaRPr>
          </a:p>
        </p:txBody>
      </p:sp>
      <p:sp>
        <p:nvSpPr>
          <p:cNvPr id="19" name="TextBox 18">
            <a:extLst>
              <a:ext uri="{FF2B5EF4-FFF2-40B4-BE49-F238E27FC236}">
                <a16:creationId xmlns:a16="http://schemas.microsoft.com/office/drawing/2014/main" id="{AD27A65E-5FF7-E572-EAFE-26D20934CFDE}"/>
              </a:ext>
            </a:extLst>
          </p:cNvPr>
          <p:cNvSpPr txBox="1"/>
          <p:nvPr/>
        </p:nvSpPr>
        <p:spPr>
          <a:xfrm>
            <a:off x="2941320" y="4218890"/>
            <a:ext cx="6096000" cy="707886"/>
          </a:xfrm>
          <a:prstGeom prst="rect">
            <a:avLst/>
          </a:prstGeom>
          <a:noFill/>
        </p:spPr>
        <p:txBody>
          <a:bodyPr wrap="square">
            <a:spAutoFit/>
          </a:bodyPr>
          <a:lstStyle/>
          <a:p>
            <a:pPr algn="l"/>
            <a:r>
              <a:rPr lang="en-US" sz="2000" b="0" i="0" u="none" strike="noStrike" baseline="0" dirty="0">
                <a:latin typeface="Calibri" panose="020F0502020204030204" pitchFamily="34" charset="0"/>
              </a:rPr>
              <a:t>Calculate the Zeff on valance electron of Copper.</a:t>
            </a:r>
          </a:p>
          <a:p>
            <a:pPr algn="l"/>
            <a:endParaRPr lang="en-US" sz="2000" b="0" i="0" u="none" strike="noStrike" baseline="0" dirty="0">
              <a:latin typeface="Calibri" panose="020F0502020204030204" pitchFamily="34" charset="0"/>
            </a:endParaRPr>
          </a:p>
        </p:txBody>
      </p:sp>
    </p:spTree>
    <p:extLst>
      <p:ext uri="{BB962C8B-B14F-4D97-AF65-F5344CB8AC3E}">
        <p14:creationId xmlns:p14="http://schemas.microsoft.com/office/powerpoint/2010/main" val="9873589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343</Words>
  <Application>Microsoft Office PowerPoint</Application>
  <PresentationFormat>Widescreen</PresentationFormat>
  <Paragraphs>49</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Symbol</vt:lpstr>
      <vt:lpstr>Times New Roman</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hemantadghy@hotmail.com</dc:creator>
  <cp:lastModifiedBy>hemantadghy@hotmail.com</cp:lastModifiedBy>
  <cp:revision>6</cp:revision>
  <dcterms:created xsi:type="dcterms:W3CDTF">2023-09-09T03:11:35Z</dcterms:created>
  <dcterms:modified xsi:type="dcterms:W3CDTF">2023-09-13T17:33:08Z</dcterms:modified>
</cp:coreProperties>
</file>